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5" r:id="rId1"/>
  </p:sldMasterIdLst>
  <p:sldIdLst>
    <p:sldId id="256" r:id="rId2"/>
    <p:sldId id="265" r:id="rId3"/>
    <p:sldId id="264" r:id="rId4"/>
    <p:sldId id="268" r:id="rId5"/>
    <p:sldId id="269" r:id="rId6"/>
    <p:sldId id="270" r:id="rId7"/>
    <p:sldId id="273" r:id="rId8"/>
    <p:sldId id="327" r:id="rId9"/>
    <p:sldId id="305" r:id="rId10"/>
    <p:sldId id="306" r:id="rId11"/>
    <p:sldId id="307" r:id="rId12"/>
    <p:sldId id="321" r:id="rId13"/>
    <p:sldId id="301" r:id="rId14"/>
    <p:sldId id="302" r:id="rId15"/>
    <p:sldId id="303" r:id="rId16"/>
    <p:sldId id="304" r:id="rId17"/>
    <p:sldId id="297" r:id="rId18"/>
    <p:sldId id="298" r:id="rId19"/>
    <p:sldId id="299" r:id="rId20"/>
    <p:sldId id="322" r:id="rId21"/>
    <p:sldId id="285" r:id="rId22"/>
    <p:sldId id="294" r:id="rId23"/>
    <p:sldId id="295" r:id="rId24"/>
    <p:sldId id="296" r:id="rId25"/>
    <p:sldId id="286" r:id="rId26"/>
    <p:sldId id="292" r:id="rId27"/>
    <p:sldId id="308" r:id="rId28"/>
    <p:sldId id="309" r:id="rId29"/>
    <p:sldId id="324" r:id="rId30"/>
    <p:sldId id="310" r:id="rId31"/>
    <p:sldId id="311" r:id="rId32"/>
    <p:sldId id="312" r:id="rId33"/>
    <p:sldId id="313" r:id="rId34"/>
    <p:sldId id="314" r:id="rId35"/>
    <p:sldId id="315" r:id="rId36"/>
    <p:sldId id="316" r:id="rId37"/>
    <p:sldId id="317" r:id="rId38"/>
    <p:sldId id="319" r:id="rId39"/>
    <p:sldId id="320" r:id="rId40"/>
    <p:sldId id="259" r:id="rId41"/>
    <p:sldId id="279" r:id="rId42"/>
    <p:sldId id="325" r:id="rId43"/>
    <p:sldId id="280" r:id="rId44"/>
    <p:sldId id="261" r:id="rId45"/>
    <p:sldId id="300" r:id="rId46"/>
    <p:sldId id="326" r:id="rId47"/>
    <p:sldId id="32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794"/>
  </p:normalViewPr>
  <p:slideViewPr>
    <p:cSldViewPr snapToGrid="0">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9/18/23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2150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2564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765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681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2398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9532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9/18/23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4324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216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1678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4656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9/18/23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247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9/18/23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43326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assets.publishing.service.gov.uk/government/uploads/system/uploads/attachment_data/file/1032260/UK_Energy_in_Brief_2021.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9557-3563-1EBE-0777-5856185A3B14}"/>
              </a:ext>
            </a:extLst>
          </p:cNvPr>
          <p:cNvSpPr>
            <a:spLocks noGrp="1"/>
          </p:cNvSpPr>
          <p:nvPr>
            <p:ph type="ctrTitle"/>
          </p:nvPr>
        </p:nvSpPr>
        <p:spPr/>
        <p:txBody>
          <a:bodyPr>
            <a:normAutofit/>
          </a:bodyPr>
          <a:lstStyle/>
          <a:p>
            <a:r>
              <a:rPr lang="en-GB" sz="3200" b="1" dirty="0">
                <a:solidFill>
                  <a:srgbClr val="425168"/>
                </a:solidFill>
                <a:effectLst/>
                <a:latin typeface="Arial" panose="020B0604020202020204" pitchFamily="34" charset="0"/>
                <a:cs typeface="Arial" panose="020B0604020202020204" pitchFamily="34" charset="0"/>
              </a:rPr>
              <a:t>Overall sustainability impact of population trend: comparison between developed and developing countries. </a:t>
            </a:r>
            <a:br>
              <a:rPr lang="en-GB" dirty="0">
                <a:effectLst/>
                <a:latin typeface="Arial" panose="020B0604020202020204" pitchFamily="34" charset="0"/>
                <a:cs typeface="Arial" panose="020B0604020202020204" pitchFamily="34" charset="0"/>
              </a:rPr>
            </a:br>
            <a:r>
              <a:rPr lang="en-GB" sz="1800" dirty="0">
                <a:effectLst/>
                <a:latin typeface="Arial" panose="020B0604020202020204" pitchFamily="34" charset="0"/>
                <a:cs typeface="Arial" panose="020B0604020202020204" pitchFamily="34" charset="0"/>
              </a:rPr>
              <a:t>London Metropolitan University. </a:t>
            </a:r>
            <a:r>
              <a:rPr lang="en-GB" sz="1100" dirty="0">
                <a:effectLst/>
                <a:latin typeface="Arial" panose="020B0604020202020204" pitchFamily="34" charset="0"/>
                <a:cs typeface="Arial" panose="020B0604020202020204" pitchFamily="34" charset="0"/>
              </a:rPr>
              <a:t>September 18, 2023.</a:t>
            </a:r>
            <a:endParaRPr lang="en-US" sz="1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48221333-8D30-A3CF-BA79-34AFDFB1C6C4}"/>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Samrat rai (</a:t>
            </a:r>
            <a:r>
              <a:rPr lang="en-GB" b="0" i="0" u="none" strike="noStrike" dirty="0">
                <a:solidFill>
                  <a:srgbClr val="000000"/>
                </a:solidFill>
                <a:effectLst/>
                <a:latin typeface="Arial" panose="020B0604020202020204" pitchFamily="34" charset="0"/>
                <a:cs typeface="Arial" panose="020B0604020202020204" pitchFamily="34" charset="0"/>
              </a:rPr>
              <a:t>21025221</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79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399E-33C3-5CA9-4B99-219F9A916161}"/>
              </a:ext>
            </a:extLst>
          </p:cNvPr>
          <p:cNvSpPr>
            <a:spLocks noGrp="1"/>
          </p:cNvSpPr>
          <p:nvPr>
            <p:ph type="title"/>
          </p:nvPr>
        </p:nvSpPr>
        <p:spPr/>
        <p:txBody>
          <a:bodyPr/>
          <a:lstStyle/>
          <a:p>
            <a:r>
              <a:rPr lang="en-GB" sz="2400" dirty="0">
                <a:solidFill>
                  <a:srgbClr val="425168"/>
                </a:solidFill>
                <a:effectLst/>
                <a:latin typeface="Arial" panose="020B0604020202020204" pitchFamily="34" charset="0"/>
              </a:rPr>
              <a:t>Philippine’s Findings(socio-economic)</a:t>
            </a:r>
            <a:endParaRPr lang="en-US" dirty="0"/>
          </a:p>
        </p:txBody>
      </p:sp>
      <p:sp>
        <p:nvSpPr>
          <p:cNvPr id="4" name="Text Placeholder 3">
            <a:extLst>
              <a:ext uri="{FF2B5EF4-FFF2-40B4-BE49-F238E27FC236}">
                <a16:creationId xmlns:a16="http://schemas.microsoft.com/office/drawing/2014/main" id="{F9C700BD-DEA2-1E46-364E-19C0454ED1E9}"/>
              </a:ext>
            </a:extLst>
          </p:cNvPr>
          <p:cNvSpPr>
            <a:spLocks noGrp="1"/>
          </p:cNvSpPr>
          <p:nvPr>
            <p:ph type="body" sz="half" idx="2"/>
          </p:nvPr>
        </p:nvSpPr>
        <p:spPr/>
        <p:txBody>
          <a:bodyPr/>
          <a:lstStyle/>
          <a:p>
            <a:r>
              <a:rPr lang="en-GB" sz="1600" dirty="0">
                <a:effectLst/>
                <a:latin typeface="ArialMT"/>
                <a:ea typeface="Times New Roman" panose="02020603050405020304" pitchFamily="18" charset="0"/>
              </a:rPr>
              <a:t>A drop in Unemployment and growth in population has a positive impact on services as the value of the service has increased from 1985 to 2022. </a:t>
            </a:r>
            <a:endParaRPr lang="en-GB" sz="16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graph of a number and a line&#10;&#10;Description automatically generated with medium confidence">
            <a:extLst>
              <a:ext uri="{FF2B5EF4-FFF2-40B4-BE49-F238E27FC236}">
                <a16:creationId xmlns:a16="http://schemas.microsoft.com/office/drawing/2014/main" id="{6817450C-A63E-AA60-3BCF-02EDE1580FE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15068" y="81023"/>
            <a:ext cx="7280475" cy="5053746"/>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18ED0523-3BFD-43F7-62F4-F9390CC40C9A}"/>
              </a:ext>
            </a:extLst>
          </p:cNvPr>
          <p:cNvSpPr txBox="1"/>
          <p:nvPr/>
        </p:nvSpPr>
        <p:spPr>
          <a:xfrm>
            <a:off x="5441006" y="5307524"/>
            <a:ext cx="4826643" cy="646331"/>
          </a:xfrm>
          <a:prstGeom prst="rect">
            <a:avLst/>
          </a:prstGeom>
          <a:noFill/>
        </p:spPr>
        <p:txBody>
          <a:bodyPr wrap="square" rtlCol="0">
            <a:spAutoFit/>
          </a:bodyPr>
          <a:lstStyle/>
          <a:p>
            <a:r>
              <a:rPr lang="en-GB" dirty="0"/>
              <a:t>Created from Tableau &amp; sourced from the World Bank (Services, value added (% of GDP), 2023). </a:t>
            </a:r>
            <a:endParaRPr lang="en-US" dirty="0"/>
          </a:p>
        </p:txBody>
      </p:sp>
    </p:spTree>
    <p:extLst>
      <p:ext uri="{BB962C8B-B14F-4D97-AF65-F5344CB8AC3E}">
        <p14:creationId xmlns:p14="http://schemas.microsoft.com/office/powerpoint/2010/main" val="250425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332F-EFD3-914A-791E-76A94F303464}"/>
              </a:ext>
            </a:extLst>
          </p:cNvPr>
          <p:cNvSpPr>
            <a:spLocks noGrp="1"/>
          </p:cNvSpPr>
          <p:nvPr>
            <p:ph type="title"/>
          </p:nvPr>
        </p:nvSpPr>
        <p:spPr/>
        <p:txBody>
          <a:bodyPr/>
          <a:lstStyle/>
          <a:p>
            <a:r>
              <a:rPr lang="en-GB" sz="2400" dirty="0">
                <a:solidFill>
                  <a:srgbClr val="425168"/>
                </a:solidFill>
                <a:effectLst/>
                <a:latin typeface="Arial" panose="020B0604020202020204" pitchFamily="34" charset="0"/>
              </a:rPr>
              <a:t>Philippine’s Findings(socio-economic)</a:t>
            </a:r>
            <a:endParaRPr lang="en-US" dirty="0"/>
          </a:p>
        </p:txBody>
      </p:sp>
      <p:sp>
        <p:nvSpPr>
          <p:cNvPr id="4" name="Text Placeholder 3">
            <a:extLst>
              <a:ext uri="{FF2B5EF4-FFF2-40B4-BE49-F238E27FC236}">
                <a16:creationId xmlns:a16="http://schemas.microsoft.com/office/drawing/2014/main" id="{21DF0001-28D4-466A-7D9A-1CDAC84C6A8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GB" sz="1600" dirty="0">
                <a:effectLst/>
                <a:latin typeface="ArialMT"/>
                <a:ea typeface="Times New Roman" panose="02020603050405020304" pitchFamily="18" charset="0"/>
              </a:rPr>
              <a:t>Annual population growth has a positive correlation with industrial value. </a:t>
            </a:r>
          </a:p>
          <a:p>
            <a:pPr marL="285750" indent="-285750">
              <a:buFont typeface="Arial" panose="020B0604020202020204" pitchFamily="34" charset="0"/>
              <a:buChar char="•"/>
            </a:pPr>
            <a:r>
              <a:rPr lang="en-GB" sz="1600" dirty="0">
                <a:effectLst/>
                <a:latin typeface="ArialMT"/>
                <a:ea typeface="Times New Roman" panose="02020603050405020304" pitchFamily="18" charset="0"/>
              </a:rPr>
              <a:t>when unemployment rate decreases the industry value also decreases. </a:t>
            </a:r>
            <a:endParaRPr lang="en-US" dirty="0"/>
          </a:p>
        </p:txBody>
      </p:sp>
      <p:pic>
        <p:nvPicPr>
          <p:cNvPr id="5" name="Content Placeholder 4" descr="A graph of numbers and lines&#10;&#10;Description automatically generated with medium confidence">
            <a:extLst>
              <a:ext uri="{FF2B5EF4-FFF2-40B4-BE49-F238E27FC236}">
                <a16:creationId xmlns:a16="http://schemas.microsoft.com/office/drawing/2014/main" id="{9B9EABFB-AA6E-AF2F-3485-346B727724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72942" y="0"/>
            <a:ext cx="7319057" cy="5096669"/>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CB9FE27-8CC1-D0A5-FFEA-F974C6B9D7A8}"/>
              </a:ext>
            </a:extLst>
          </p:cNvPr>
          <p:cNvSpPr txBox="1"/>
          <p:nvPr/>
        </p:nvSpPr>
        <p:spPr>
          <a:xfrm>
            <a:off x="5417857" y="5236666"/>
            <a:ext cx="4826643" cy="923330"/>
          </a:xfrm>
          <a:prstGeom prst="rect">
            <a:avLst/>
          </a:prstGeom>
          <a:noFill/>
        </p:spPr>
        <p:txBody>
          <a:bodyPr wrap="square" rtlCol="0">
            <a:spAutoFit/>
          </a:bodyPr>
          <a:lstStyle/>
          <a:p>
            <a:r>
              <a:rPr lang="en-GB" dirty="0"/>
              <a:t>Created from Tableau &amp; sourced from the World Bank (Industry (including construction), value added (% of GDP), 2023). </a:t>
            </a:r>
            <a:endParaRPr lang="en-US" dirty="0"/>
          </a:p>
        </p:txBody>
      </p:sp>
    </p:spTree>
    <p:extLst>
      <p:ext uri="{BB962C8B-B14F-4D97-AF65-F5344CB8AC3E}">
        <p14:creationId xmlns:p14="http://schemas.microsoft.com/office/powerpoint/2010/main" val="216133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across)">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6E187E-E307-E823-D3F7-F094A066BE72}"/>
              </a:ext>
            </a:extLst>
          </p:cNvPr>
          <p:cNvSpPr>
            <a:spLocks noGrp="1"/>
          </p:cNvSpPr>
          <p:nvPr>
            <p:ph type="title"/>
          </p:nvPr>
        </p:nvSpPr>
        <p:spPr/>
        <p:txBody>
          <a:bodyPr/>
          <a:lstStyle/>
          <a:p>
            <a:r>
              <a:rPr lang="en-US" dirty="0"/>
              <a:t>External factors</a:t>
            </a:r>
          </a:p>
        </p:txBody>
      </p:sp>
      <p:sp>
        <p:nvSpPr>
          <p:cNvPr id="6" name="Content Placeholder 5">
            <a:extLst>
              <a:ext uri="{FF2B5EF4-FFF2-40B4-BE49-F238E27FC236}">
                <a16:creationId xmlns:a16="http://schemas.microsoft.com/office/drawing/2014/main" id="{B95466B3-E96A-552A-A133-CF04F4D5987F}"/>
              </a:ext>
            </a:extLst>
          </p:cNvPr>
          <p:cNvSpPr>
            <a:spLocks noGrp="1"/>
          </p:cNvSpPr>
          <p:nvPr>
            <p:ph idx="1"/>
          </p:nvPr>
        </p:nvSpPr>
        <p:spPr>
          <a:xfrm>
            <a:off x="1451579" y="2015732"/>
            <a:ext cx="9603275" cy="4037749"/>
          </a:xfrm>
        </p:spPr>
        <p:txBody>
          <a:bodyPr>
            <a:normAutofit/>
          </a:bodyPr>
          <a:lstStyle/>
          <a:p>
            <a:r>
              <a:rPr lang="en-GB" sz="1800" dirty="0">
                <a:effectLst/>
                <a:latin typeface="ArialMT"/>
              </a:rPr>
              <a:t>One of the primary reasons for the downfall of </a:t>
            </a:r>
            <a:r>
              <a:rPr lang="en-GB" sz="1800" dirty="0">
                <a:latin typeface="ArialMT"/>
              </a:rPr>
              <a:t>industry value is that of Philippines’s </a:t>
            </a:r>
            <a:r>
              <a:rPr lang="en-GB" sz="1800" dirty="0">
                <a:effectLst/>
                <a:latin typeface="ArialMT"/>
              </a:rPr>
              <a:t>export-oriented industrialisation (EOI) in the 1970s-1990s failed to take off due to its narrow program, which needed more focus on industrial upgrading and value-adding linkages with the domestic economy (</a:t>
            </a:r>
            <a:r>
              <a:rPr lang="en-GB" sz="1800" dirty="0" err="1">
                <a:solidFill>
                  <a:srgbClr val="212121"/>
                </a:solidFill>
                <a:effectLst/>
                <a:latin typeface="ArialMT"/>
              </a:rPr>
              <a:t>Ofreneo</a:t>
            </a:r>
            <a:r>
              <a:rPr lang="en-GB" sz="1800" dirty="0">
                <a:solidFill>
                  <a:srgbClr val="212121"/>
                </a:solidFill>
                <a:effectLst/>
                <a:latin typeface="ArialMT"/>
              </a:rPr>
              <a:t>, 2015</a:t>
            </a:r>
            <a:r>
              <a:rPr lang="en-GB" sz="1800" dirty="0">
                <a:effectLst/>
                <a:latin typeface="ArialMT"/>
              </a:rPr>
              <a:t>). </a:t>
            </a:r>
          </a:p>
          <a:p>
            <a:r>
              <a:rPr lang="en-GB" sz="1800" dirty="0">
                <a:effectLst/>
                <a:latin typeface="ArialMT"/>
              </a:rPr>
              <a:t>The absence of systemic governance and policy coherence also contributed to the failure (</a:t>
            </a:r>
            <a:r>
              <a:rPr lang="en-GB" sz="1800" dirty="0" err="1">
                <a:solidFill>
                  <a:srgbClr val="212121"/>
                </a:solidFill>
                <a:effectLst/>
                <a:latin typeface="ArialMT"/>
              </a:rPr>
              <a:t>Ofreneo</a:t>
            </a:r>
            <a:r>
              <a:rPr lang="en-GB" sz="1800" dirty="0">
                <a:solidFill>
                  <a:srgbClr val="212121"/>
                </a:solidFill>
                <a:effectLst/>
                <a:latin typeface="ArialMT"/>
              </a:rPr>
              <a:t>, 2015</a:t>
            </a:r>
            <a:r>
              <a:rPr lang="en-GB" sz="1800" dirty="0">
                <a:effectLst/>
                <a:latin typeface="ArialMT"/>
              </a:rPr>
              <a:t>). </a:t>
            </a:r>
          </a:p>
          <a:p>
            <a:r>
              <a:rPr lang="en-GB" sz="1800" dirty="0">
                <a:latin typeface="ArialMT"/>
              </a:rPr>
              <a:t>E-trikes, jeepneys and herbal medicines can be innovative incentives towards a sustainable service economy. </a:t>
            </a:r>
            <a:endParaRPr lang="en-GB" dirty="0"/>
          </a:p>
          <a:p>
            <a:endParaRPr lang="en-GB" dirty="0"/>
          </a:p>
          <a:p>
            <a:endParaRPr lang="en-US" dirty="0"/>
          </a:p>
        </p:txBody>
      </p:sp>
    </p:spTree>
    <p:extLst>
      <p:ext uri="{BB962C8B-B14F-4D97-AF65-F5344CB8AC3E}">
        <p14:creationId xmlns:p14="http://schemas.microsoft.com/office/powerpoint/2010/main" val="336018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C961-C037-AF93-DE31-DB881A5729C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Nepal’s findings</a:t>
            </a:r>
            <a:r>
              <a:rPr lang="en-GB" sz="2400" dirty="0">
                <a:solidFill>
                  <a:srgbClr val="425168"/>
                </a:solidFill>
                <a:effectLst/>
                <a:latin typeface="Arial" panose="020B0604020202020204" pitchFamily="34" charset="0"/>
                <a:cs typeface="Arial" panose="020B0604020202020204" pitchFamily="34" charset="0"/>
              </a:rPr>
              <a:t> (socio-economic)</a:t>
            </a:r>
            <a:endParaRPr lang="en-US" dirty="0"/>
          </a:p>
        </p:txBody>
      </p:sp>
      <p:sp>
        <p:nvSpPr>
          <p:cNvPr id="4" name="Text Placeholder 3">
            <a:extLst>
              <a:ext uri="{FF2B5EF4-FFF2-40B4-BE49-F238E27FC236}">
                <a16:creationId xmlns:a16="http://schemas.microsoft.com/office/drawing/2014/main" id="{5C404D00-EF26-2174-CC6D-786EC9ECBDE5}"/>
              </a:ext>
            </a:extLst>
          </p:cNvPr>
          <p:cNvSpPr>
            <a:spLocks noGrp="1"/>
          </p:cNvSpPr>
          <p:nvPr>
            <p:ph type="body" sz="half" idx="2"/>
          </p:nvPr>
        </p:nvSpPr>
        <p:spPr/>
        <p:txBody>
          <a:bodyPr/>
          <a:lstStyle/>
          <a:p>
            <a:r>
              <a:rPr lang="en-GB" sz="1600" dirty="0">
                <a:effectLst/>
                <a:latin typeface="ArialMT"/>
                <a:ea typeface="Times New Roman" panose="02020603050405020304" pitchFamily="18" charset="0"/>
              </a:rPr>
              <a:t>There is no correlation between population growth and unemployment, as the unemployment rate remains constant while the total population growth increases. </a:t>
            </a:r>
            <a:endParaRPr lang="en-GB" sz="16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graph of a number and a line&#10;&#10;Description automatically generated with medium confidence">
            <a:extLst>
              <a:ext uri="{FF2B5EF4-FFF2-40B4-BE49-F238E27FC236}">
                <a16:creationId xmlns:a16="http://schemas.microsoft.com/office/drawing/2014/main" id="{BBB539EB-07E4-9614-6BB1-95DB10C2462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72942" y="104172"/>
            <a:ext cx="7211027" cy="511949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6C6A97EC-DF68-B218-D6B5-D5A53302103E}"/>
              </a:ext>
            </a:extLst>
          </p:cNvPr>
          <p:cNvSpPr txBox="1"/>
          <p:nvPr/>
        </p:nvSpPr>
        <p:spPr>
          <a:xfrm>
            <a:off x="5325259" y="5223669"/>
            <a:ext cx="4826643" cy="923330"/>
          </a:xfrm>
          <a:prstGeom prst="rect">
            <a:avLst/>
          </a:prstGeom>
          <a:noFill/>
        </p:spPr>
        <p:txBody>
          <a:bodyPr wrap="square" rtlCol="0">
            <a:spAutoFit/>
          </a:bodyPr>
          <a:lstStyle/>
          <a:p>
            <a:r>
              <a:rPr lang="en-GB" dirty="0"/>
              <a:t>Created from Tableau &amp; sourced from the World Bank (Unemployment, total (% of total </a:t>
            </a:r>
            <a:r>
              <a:rPr lang="en-GB" dirty="0" err="1"/>
              <a:t>labor</a:t>
            </a:r>
            <a:r>
              <a:rPr lang="en-GB" dirty="0"/>
              <a:t> force) (</a:t>
            </a:r>
            <a:r>
              <a:rPr lang="en-GB" dirty="0" err="1"/>
              <a:t>modeled</a:t>
            </a:r>
            <a:r>
              <a:rPr lang="en-GB" dirty="0"/>
              <a:t> ILO estimate), 2023). </a:t>
            </a:r>
            <a:endParaRPr lang="en-US" dirty="0"/>
          </a:p>
        </p:txBody>
      </p:sp>
    </p:spTree>
    <p:extLst>
      <p:ext uri="{BB962C8B-B14F-4D97-AF65-F5344CB8AC3E}">
        <p14:creationId xmlns:p14="http://schemas.microsoft.com/office/powerpoint/2010/main" val="407194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F53CF-7347-E6AA-E29B-526AC5D8AC5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Nepal’s findings</a:t>
            </a:r>
            <a:r>
              <a:rPr lang="en-GB" sz="2400" dirty="0">
                <a:solidFill>
                  <a:srgbClr val="425168"/>
                </a:solidFill>
                <a:effectLst/>
                <a:latin typeface="Arial" panose="020B0604020202020204" pitchFamily="34" charset="0"/>
                <a:cs typeface="Arial" panose="020B0604020202020204" pitchFamily="34" charset="0"/>
              </a:rPr>
              <a:t> (socio-economic)</a:t>
            </a:r>
            <a:endParaRPr lang="en-US" dirty="0"/>
          </a:p>
        </p:txBody>
      </p:sp>
      <p:sp>
        <p:nvSpPr>
          <p:cNvPr id="4" name="Text Placeholder 3">
            <a:extLst>
              <a:ext uri="{FF2B5EF4-FFF2-40B4-BE49-F238E27FC236}">
                <a16:creationId xmlns:a16="http://schemas.microsoft.com/office/drawing/2014/main" id="{54A55BE0-BC58-80C6-0B69-81BAAEB637CB}"/>
              </a:ext>
            </a:extLst>
          </p:cNvPr>
          <p:cNvSpPr>
            <a:spLocks noGrp="1"/>
          </p:cNvSpPr>
          <p:nvPr>
            <p:ph type="body" sz="half" idx="2"/>
          </p:nvPr>
        </p:nvSpPr>
        <p:spPr>
          <a:xfrm>
            <a:off x="347241" y="3205491"/>
            <a:ext cx="4583574" cy="2248181"/>
          </a:xfrm>
        </p:spPr>
        <p:txBody>
          <a:bodyPr>
            <a:normAutofit fontScale="92500" lnSpcReduction="10000"/>
          </a:bodyPr>
          <a:lstStyle/>
          <a:p>
            <a:pPr marL="285750" indent="-285750">
              <a:buFont typeface="Arial" panose="020B0604020202020204" pitchFamily="34" charset="0"/>
              <a:buChar char="•"/>
            </a:pPr>
            <a:r>
              <a:rPr lang="en-GB" sz="1600" dirty="0">
                <a:effectLst/>
                <a:latin typeface="ArialMT"/>
                <a:ea typeface="Times New Roman" panose="02020603050405020304" pitchFamily="18" charset="0"/>
              </a:rPr>
              <a:t>There is no correlation between unemployment and services; as services value increases, unemployment remains constant. </a:t>
            </a:r>
          </a:p>
          <a:p>
            <a:pPr marL="285750" indent="-285750">
              <a:buFont typeface="Arial" panose="020B0604020202020204" pitchFamily="34" charset="0"/>
              <a:buChar char="•"/>
            </a:pPr>
            <a:r>
              <a:rPr lang="en-GB" b="0" i="0" u="none" strike="noStrike" dirty="0">
                <a:solidFill>
                  <a:srgbClr val="161719"/>
                </a:solidFill>
                <a:effectLst/>
                <a:latin typeface="Inter"/>
              </a:rPr>
              <a:t>There is a positive correlation between population growth and services. As the population growth rate increases, the value of services also increases, implying that services play a more significant role in GDP</a:t>
            </a:r>
            <a:endParaRPr lang="en-GB" sz="16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graph of a number and a line&#10;&#10;Description automatically generated with medium confidence">
            <a:extLst>
              <a:ext uri="{FF2B5EF4-FFF2-40B4-BE49-F238E27FC236}">
                <a16:creationId xmlns:a16="http://schemas.microsoft.com/office/drawing/2014/main" id="{AB7DA969-EE81-E99D-1E81-332A2E1AFF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49792" y="81023"/>
            <a:ext cx="7234177" cy="5168046"/>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3DCC77A1-9A50-C79D-2F94-7F11A36DCF04}"/>
              </a:ext>
            </a:extLst>
          </p:cNvPr>
          <p:cNvSpPr txBox="1"/>
          <p:nvPr/>
        </p:nvSpPr>
        <p:spPr>
          <a:xfrm>
            <a:off x="5186363" y="5389066"/>
            <a:ext cx="4826643" cy="923330"/>
          </a:xfrm>
          <a:prstGeom prst="rect">
            <a:avLst/>
          </a:prstGeom>
          <a:noFill/>
        </p:spPr>
        <p:txBody>
          <a:bodyPr wrap="square" rtlCol="0">
            <a:spAutoFit/>
          </a:bodyPr>
          <a:lstStyle/>
          <a:p>
            <a:r>
              <a:rPr lang="en-GB" dirty="0"/>
              <a:t>Created from Tableau &amp; sourced from the World Bank (Services, value added (% of GDP), 2023). </a:t>
            </a:r>
            <a:endParaRPr lang="en-US" dirty="0"/>
          </a:p>
          <a:p>
            <a:endParaRPr lang="en-US" dirty="0"/>
          </a:p>
        </p:txBody>
      </p:sp>
    </p:spTree>
    <p:extLst>
      <p:ext uri="{BB962C8B-B14F-4D97-AF65-F5344CB8AC3E}">
        <p14:creationId xmlns:p14="http://schemas.microsoft.com/office/powerpoint/2010/main" val="247272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B513-7DD8-747D-389A-51451BA9475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Nepal’s findings</a:t>
            </a:r>
            <a:r>
              <a:rPr lang="en-GB" sz="2400" dirty="0">
                <a:solidFill>
                  <a:srgbClr val="425168"/>
                </a:solidFill>
                <a:effectLst/>
                <a:latin typeface="Arial" panose="020B0604020202020204" pitchFamily="34" charset="0"/>
                <a:cs typeface="Arial" panose="020B0604020202020204" pitchFamily="34" charset="0"/>
              </a:rPr>
              <a:t> (socio-economic)</a:t>
            </a:r>
            <a:endParaRPr lang="en-US" dirty="0"/>
          </a:p>
        </p:txBody>
      </p:sp>
      <p:sp>
        <p:nvSpPr>
          <p:cNvPr id="4" name="Text Placeholder 3">
            <a:extLst>
              <a:ext uri="{FF2B5EF4-FFF2-40B4-BE49-F238E27FC236}">
                <a16:creationId xmlns:a16="http://schemas.microsoft.com/office/drawing/2014/main" id="{C82768AA-1175-C6C6-3384-FA72B3FA13D0}"/>
              </a:ext>
            </a:extLst>
          </p:cNvPr>
          <p:cNvSpPr>
            <a:spLocks noGrp="1"/>
          </p:cNvSpPr>
          <p:nvPr>
            <p:ph type="body" sz="half" idx="2"/>
          </p:nvPr>
        </p:nvSpPr>
        <p:spPr/>
        <p:txBody>
          <a:bodyPr>
            <a:normAutofit fontScale="77500" lnSpcReduction="20000"/>
          </a:bodyPr>
          <a:lstStyle/>
          <a:p>
            <a:r>
              <a:rPr lang="en-GB" sz="1800" dirty="0">
                <a:effectLst/>
                <a:latin typeface="ArialMT"/>
                <a:ea typeface="Times New Roman" panose="02020603050405020304" pitchFamily="18" charset="0"/>
              </a:rPr>
              <a:t>It has been observed that there is no correlation between the growth of the industry and the population, as the industry value has shown a fluctuation range of 7.85% to 21.49% from 1965 to 2021, while the population growth has remained stable. Similarly, unemployment has remained constant despite the fluctuations in industry value.</a:t>
            </a:r>
            <a:endParaRPr lang="en-GB" sz="18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graph of the number of countries/regions&#10;&#10;Description automatically generated with medium confidence">
            <a:extLst>
              <a:ext uri="{FF2B5EF4-FFF2-40B4-BE49-F238E27FC236}">
                <a16:creationId xmlns:a16="http://schemas.microsoft.com/office/drawing/2014/main" id="{06672EA8-6580-150D-81F6-8FAD58776AF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61368" y="104172"/>
            <a:ext cx="7199452" cy="512584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80583E14-DA1E-1F14-C78F-81D40833EA70}"/>
              </a:ext>
            </a:extLst>
          </p:cNvPr>
          <p:cNvSpPr txBox="1"/>
          <p:nvPr/>
        </p:nvSpPr>
        <p:spPr>
          <a:xfrm>
            <a:off x="5192713" y="5243590"/>
            <a:ext cx="4826643" cy="923330"/>
          </a:xfrm>
          <a:prstGeom prst="rect">
            <a:avLst/>
          </a:prstGeom>
          <a:noFill/>
        </p:spPr>
        <p:txBody>
          <a:bodyPr wrap="square" rtlCol="0">
            <a:spAutoFit/>
          </a:bodyPr>
          <a:lstStyle/>
          <a:p>
            <a:r>
              <a:rPr lang="en-GB" dirty="0"/>
              <a:t>Created from Tableau &amp; sourced from the World Bank (Industry (including construction), value added (% of GDP), 2023). </a:t>
            </a:r>
            <a:endParaRPr lang="en-US" dirty="0"/>
          </a:p>
        </p:txBody>
      </p:sp>
    </p:spTree>
    <p:extLst>
      <p:ext uri="{BB962C8B-B14F-4D97-AF65-F5344CB8AC3E}">
        <p14:creationId xmlns:p14="http://schemas.microsoft.com/office/powerpoint/2010/main" val="56296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EC59-07BC-5F51-0B90-3052EAC3E0DA}"/>
              </a:ext>
            </a:extLst>
          </p:cNvPr>
          <p:cNvSpPr>
            <a:spLocks noGrp="1"/>
          </p:cNvSpPr>
          <p:nvPr>
            <p:ph type="title"/>
          </p:nvPr>
        </p:nvSpPr>
        <p:spPr/>
        <p:txBody>
          <a:bodyPr/>
          <a:lstStyle/>
          <a:p>
            <a:r>
              <a:rPr lang="en-US" dirty="0"/>
              <a:t>External factors</a:t>
            </a:r>
          </a:p>
        </p:txBody>
      </p:sp>
      <p:sp>
        <p:nvSpPr>
          <p:cNvPr id="5" name="Content Placeholder 4">
            <a:extLst>
              <a:ext uri="{FF2B5EF4-FFF2-40B4-BE49-F238E27FC236}">
                <a16:creationId xmlns:a16="http://schemas.microsoft.com/office/drawing/2014/main" id="{70953A50-5226-43B3-1A86-C2434970CA88}"/>
              </a:ext>
            </a:extLst>
          </p:cNvPr>
          <p:cNvSpPr>
            <a:spLocks noGrp="1"/>
          </p:cNvSpPr>
          <p:nvPr>
            <p:ph idx="1"/>
          </p:nvPr>
        </p:nvSpPr>
        <p:spPr/>
        <p:txBody>
          <a:bodyPr>
            <a:normAutofit fontScale="92500" lnSpcReduction="20000"/>
          </a:bodyPr>
          <a:lstStyle/>
          <a:p>
            <a:r>
              <a:rPr lang="en-GB" sz="1800" dirty="0">
                <a:effectLst/>
                <a:latin typeface="Times New Roman" panose="02020603050405020304" pitchFamily="18" charset="0"/>
                <a:ea typeface="Times New Roman" panose="02020603050405020304" pitchFamily="18" charset="0"/>
              </a:rPr>
              <a:t>Nepal's industrial growth is hindered by inadequate infrastructure development and insufficient funding. To address this issue, the government needs to increase investments in new infrastructure development and maintain existing infrastructure </a:t>
            </a:r>
            <a:r>
              <a:rPr lang="en-GB" sz="1800" dirty="0">
                <a:effectLst/>
                <a:latin typeface="ArialMT"/>
              </a:rPr>
              <a:t>(</a:t>
            </a:r>
            <a:r>
              <a:rPr lang="en-GB" sz="1800" dirty="0" err="1">
                <a:effectLst/>
                <a:latin typeface="ArialMT"/>
              </a:rPr>
              <a:t>Collegenp</a:t>
            </a:r>
            <a:r>
              <a:rPr lang="en-GB" sz="1800" dirty="0">
                <a:effectLst/>
                <a:latin typeface="ArialMT"/>
              </a:rPr>
              <a:t>, 2023). </a:t>
            </a:r>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Times New Roman" panose="02020603050405020304" pitchFamily="18" charset="0"/>
                <a:ea typeface="Times New Roman" panose="02020603050405020304" pitchFamily="18" charset="0"/>
              </a:rPr>
              <a:t>Political disputes, lack of technical expertise, corruption, and the country's rugged terrain and complex geography have also impeded progress in the sector </a:t>
            </a:r>
            <a:r>
              <a:rPr lang="en-GB" sz="1800" dirty="0">
                <a:effectLst/>
                <a:latin typeface="ArialMT"/>
              </a:rPr>
              <a:t>(</a:t>
            </a:r>
            <a:r>
              <a:rPr lang="en-GB" sz="1800" dirty="0" err="1">
                <a:effectLst/>
                <a:latin typeface="ArialMT"/>
              </a:rPr>
              <a:t>Collegenp</a:t>
            </a:r>
            <a:r>
              <a:rPr lang="en-GB" sz="1800" dirty="0">
                <a:effectLst/>
                <a:latin typeface="ArialMT"/>
              </a:rPr>
              <a:t>, 2023). </a:t>
            </a:r>
          </a:p>
          <a:p>
            <a:r>
              <a:rPr lang="en-GB" sz="1800" dirty="0">
                <a:effectLst/>
                <a:latin typeface="ArialMT"/>
                <a:ea typeface="Times New Roman" panose="02020603050405020304" pitchFamily="18" charset="0"/>
              </a:rPr>
              <a:t>The service sector is essential in addressing Nepal's unemployment problem. Despite the lack of industries and unfavourable trade conditions that force many Nepalese to seek employment abroad, establishing private hospitals, restaurants, schools, colleges, banks, and hotels creates job opportunities that elevate individuals and the nation's economic status (</a:t>
            </a:r>
            <a:r>
              <a:rPr lang="en-GB" sz="1800" i="1" dirty="0">
                <a:effectLst/>
                <a:latin typeface="Arial" panose="020B0604020202020204" pitchFamily="34" charset="0"/>
                <a:ea typeface="Times New Roman" panose="02020603050405020304" pitchFamily="18" charset="0"/>
              </a:rPr>
              <a:t>Present State Of Service Sectors And Its Importance, </a:t>
            </a:r>
            <a:r>
              <a:rPr lang="en-GB" sz="1800" dirty="0">
                <a:effectLst/>
                <a:latin typeface="ArialMT"/>
                <a:ea typeface="Times New Roman" panose="02020603050405020304" pitchFamily="18" charset="0"/>
              </a:rPr>
              <a:t>2020). </a:t>
            </a:r>
            <a:endParaRPr lang="en-GB" sz="1600" dirty="0"/>
          </a:p>
          <a:p>
            <a:pPr marL="0" indent="0">
              <a:buNone/>
            </a:pPr>
            <a:r>
              <a:rPr lang="en-GB" sz="1800" dirty="0">
                <a:effectLst/>
                <a:latin typeface="Times New Roman" panose="02020603050405020304" pitchFamily="18" charset="0"/>
                <a:ea typeface="Times New Roman" panose="02020603050405020304" pitchFamily="18" charset="0"/>
              </a:rPr>
              <a:t> </a:t>
            </a:r>
          </a:p>
          <a:p>
            <a:endParaRPr lang="en-GB"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5480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F4C113-3767-424F-8FE5-353FD6F9D3AE}"/>
              </a:ext>
            </a:extLst>
          </p:cNvPr>
          <p:cNvSpPr txBox="1"/>
          <p:nvPr/>
        </p:nvSpPr>
        <p:spPr>
          <a:xfrm>
            <a:off x="717630" y="370390"/>
            <a:ext cx="405114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UK findings</a:t>
            </a:r>
            <a:r>
              <a:rPr lang="en-GB" sz="1800" b="1" dirty="0">
                <a:solidFill>
                  <a:srgbClr val="425168"/>
                </a:solidFill>
                <a:effectLst/>
                <a:latin typeface="Arial" panose="020B0604020202020204" pitchFamily="34" charset="0"/>
                <a:cs typeface="Arial" panose="020B0604020202020204" pitchFamily="34" charset="0"/>
              </a:rPr>
              <a:t> (socio-economic)</a:t>
            </a:r>
            <a:endParaRPr lang="en-US" b="1" dirty="0"/>
          </a:p>
        </p:txBody>
      </p:sp>
      <p:sp>
        <p:nvSpPr>
          <p:cNvPr id="3" name="TextBox 2">
            <a:extLst>
              <a:ext uri="{FF2B5EF4-FFF2-40B4-BE49-F238E27FC236}">
                <a16:creationId xmlns:a16="http://schemas.microsoft.com/office/drawing/2014/main" id="{C916A8C4-3BD2-FC2E-7EAD-6B07214C77D9}"/>
              </a:ext>
            </a:extLst>
          </p:cNvPr>
          <p:cNvSpPr txBox="1"/>
          <p:nvPr/>
        </p:nvSpPr>
        <p:spPr>
          <a:xfrm>
            <a:off x="-1" y="1111170"/>
            <a:ext cx="5497975"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ArialMT"/>
                <a:ea typeface="Times New Roman" panose="02020603050405020304" pitchFamily="18" charset="0"/>
              </a:rPr>
              <a:t>The population growth rate has no significant impact on the unemployment rate. As the annual population growth rate remains constant, the unemployment rate decreases. </a:t>
            </a:r>
            <a:endParaRPr lang="en-GB" sz="1800" dirty="0">
              <a:effectLst/>
              <a:latin typeface="Times New Roman" panose="02020603050405020304" pitchFamily="18" charset="0"/>
              <a:ea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73B83EA8-E9EA-C30C-336C-B9DD9E059B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4353" y="81023"/>
            <a:ext cx="6748041" cy="510643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0F910BBD-1BC8-A951-C1B5-7580178299CB}"/>
              </a:ext>
            </a:extLst>
          </p:cNvPr>
          <p:cNvSpPr txBox="1"/>
          <p:nvPr/>
        </p:nvSpPr>
        <p:spPr>
          <a:xfrm>
            <a:off x="6096000" y="5187455"/>
            <a:ext cx="4826643" cy="1200329"/>
          </a:xfrm>
          <a:prstGeom prst="rect">
            <a:avLst/>
          </a:prstGeom>
          <a:noFill/>
        </p:spPr>
        <p:txBody>
          <a:bodyPr wrap="square" rtlCol="0">
            <a:spAutoFit/>
          </a:bodyPr>
          <a:lstStyle/>
          <a:p>
            <a:r>
              <a:rPr lang="en-GB" dirty="0"/>
              <a:t>Created from Tableau &amp; sourced from the World Bank (Unemployment, total (% of total </a:t>
            </a:r>
            <a:r>
              <a:rPr lang="en-GB" dirty="0" err="1"/>
              <a:t>labor</a:t>
            </a:r>
            <a:r>
              <a:rPr lang="en-GB" dirty="0"/>
              <a:t> force) (</a:t>
            </a:r>
            <a:r>
              <a:rPr lang="en-GB" dirty="0" err="1"/>
              <a:t>modeled</a:t>
            </a:r>
            <a:r>
              <a:rPr lang="en-GB" dirty="0"/>
              <a:t> ILO estimate), 2023). </a:t>
            </a:r>
            <a:endParaRPr lang="en-US" dirty="0"/>
          </a:p>
          <a:p>
            <a:endParaRPr lang="en-US" dirty="0"/>
          </a:p>
        </p:txBody>
      </p:sp>
    </p:spTree>
    <p:extLst>
      <p:ext uri="{BB962C8B-B14F-4D97-AF65-F5344CB8AC3E}">
        <p14:creationId xmlns:p14="http://schemas.microsoft.com/office/powerpoint/2010/main" val="94536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heckerboard(across)">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89195A-A669-9550-04F9-097128457025}"/>
              </a:ext>
            </a:extLst>
          </p:cNvPr>
          <p:cNvSpPr txBox="1"/>
          <p:nvPr/>
        </p:nvSpPr>
        <p:spPr>
          <a:xfrm>
            <a:off x="717630" y="370390"/>
            <a:ext cx="405114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UK findings</a:t>
            </a:r>
            <a:r>
              <a:rPr lang="en-GB" sz="1800" b="1" dirty="0">
                <a:solidFill>
                  <a:srgbClr val="425168"/>
                </a:solidFill>
                <a:effectLst/>
                <a:latin typeface="Arial" panose="020B0604020202020204" pitchFamily="34" charset="0"/>
                <a:cs typeface="Arial" panose="020B0604020202020204" pitchFamily="34" charset="0"/>
              </a:rPr>
              <a:t> (socio-economic)</a:t>
            </a:r>
            <a:endParaRPr lang="en-US" b="1" dirty="0"/>
          </a:p>
        </p:txBody>
      </p:sp>
      <p:sp>
        <p:nvSpPr>
          <p:cNvPr id="3" name="TextBox 2">
            <a:extLst>
              <a:ext uri="{FF2B5EF4-FFF2-40B4-BE49-F238E27FC236}">
                <a16:creationId xmlns:a16="http://schemas.microsoft.com/office/drawing/2014/main" id="{DFD6105F-CF23-729F-17B6-0F4D3E63878E}"/>
              </a:ext>
            </a:extLst>
          </p:cNvPr>
          <p:cNvSpPr txBox="1"/>
          <p:nvPr/>
        </p:nvSpPr>
        <p:spPr>
          <a:xfrm>
            <a:off x="92596" y="1169043"/>
            <a:ext cx="5497975" cy="2308324"/>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ArialMT"/>
                <a:ea typeface="Times New Roman" panose="02020603050405020304" pitchFamily="18" charset="0"/>
              </a:rPr>
              <a:t>Unemployment and population growth have no significant impact on service value %, as the value of the service remains between 65-72% from 1990 to 2020 while the annual population growth rate remains constant. When the unemployment rate drops, the service value remains constant. </a:t>
            </a:r>
            <a:endParaRPr lang="en-GB" sz="1800" dirty="0">
              <a:effectLst/>
              <a:latin typeface="Times New Roman" panose="02020603050405020304" pitchFamily="18" charset="0"/>
              <a:ea typeface="Times New Roman" panose="02020603050405020304" pitchFamily="18" charset="0"/>
            </a:endParaRPr>
          </a:p>
          <a:p>
            <a:endParaRPr lang="en-US" dirty="0"/>
          </a:p>
        </p:txBody>
      </p:sp>
      <p:pic>
        <p:nvPicPr>
          <p:cNvPr id="4" name="Picture 3" descr="A graph of a country name&#10;&#10;Description automatically generated with medium confidence">
            <a:extLst>
              <a:ext uri="{FF2B5EF4-FFF2-40B4-BE49-F238E27FC236}">
                <a16:creationId xmlns:a16="http://schemas.microsoft.com/office/drawing/2014/main" id="{7BA37706-0A5E-68BD-B533-3EDC48CB89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630" y="104173"/>
            <a:ext cx="6809774" cy="535659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F0C92D23-EB61-A252-56E4-27AFA8CA6600}"/>
              </a:ext>
            </a:extLst>
          </p:cNvPr>
          <p:cNvSpPr txBox="1"/>
          <p:nvPr/>
        </p:nvSpPr>
        <p:spPr>
          <a:xfrm>
            <a:off x="5416952" y="5460770"/>
            <a:ext cx="4826643" cy="646331"/>
          </a:xfrm>
          <a:prstGeom prst="rect">
            <a:avLst/>
          </a:prstGeom>
          <a:noFill/>
        </p:spPr>
        <p:txBody>
          <a:bodyPr wrap="square" rtlCol="0">
            <a:spAutoFit/>
          </a:bodyPr>
          <a:lstStyle/>
          <a:p>
            <a:r>
              <a:rPr lang="en-GB" dirty="0"/>
              <a:t>Created from Tableau &amp; sourced from the World Bank (Services, value added (% of GDP), 2023). </a:t>
            </a:r>
            <a:endParaRPr lang="en-US" dirty="0"/>
          </a:p>
        </p:txBody>
      </p:sp>
    </p:spTree>
    <p:extLst>
      <p:ext uri="{BB962C8B-B14F-4D97-AF65-F5344CB8AC3E}">
        <p14:creationId xmlns:p14="http://schemas.microsoft.com/office/powerpoint/2010/main" val="279504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55A84-D046-8D8D-1F72-22DB002EC88E}"/>
              </a:ext>
            </a:extLst>
          </p:cNvPr>
          <p:cNvSpPr txBox="1"/>
          <p:nvPr/>
        </p:nvSpPr>
        <p:spPr>
          <a:xfrm>
            <a:off x="567159" y="381964"/>
            <a:ext cx="405114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UK findings</a:t>
            </a:r>
            <a:r>
              <a:rPr lang="en-GB" sz="1800" b="1" dirty="0">
                <a:solidFill>
                  <a:srgbClr val="425168"/>
                </a:solidFill>
                <a:effectLst/>
                <a:latin typeface="Arial" panose="020B0604020202020204" pitchFamily="34" charset="0"/>
                <a:cs typeface="Arial" panose="020B0604020202020204" pitchFamily="34" charset="0"/>
              </a:rPr>
              <a:t> (socio-economic)</a:t>
            </a:r>
            <a:endParaRPr lang="en-US" b="1" dirty="0"/>
          </a:p>
        </p:txBody>
      </p:sp>
      <p:sp>
        <p:nvSpPr>
          <p:cNvPr id="3" name="TextBox 2">
            <a:extLst>
              <a:ext uri="{FF2B5EF4-FFF2-40B4-BE49-F238E27FC236}">
                <a16:creationId xmlns:a16="http://schemas.microsoft.com/office/drawing/2014/main" id="{61E2FAD6-FF53-73C0-E795-AF9317FEA302}"/>
              </a:ext>
            </a:extLst>
          </p:cNvPr>
          <p:cNvSpPr txBox="1"/>
          <p:nvPr/>
        </p:nvSpPr>
        <p:spPr>
          <a:xfrm>
            <a:off x="92596" y="1169043"/>
            <a:ext cx="5497975" cy="3970318"/>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ArialMT"/>
                <a:ea typeface="Times New Roman" panose="02020603050405020304" pitchFamily="18" charset="0"/>
              </a:rPr>
              <a:t>Unemployment and population growth do not significantly impact industry value %; as the unemployment rate decreases, the industry value decreases. As the population growth rate remains constant, the industry value decreases, which pertains to external factors playing a role in impacting industry value. </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GB" sz="1800" dirty="0">
                <a:effectLst/>
                <a:latin typeface="ArialMT"/>
                <a:ea typeface="Times New Roman" panose="02020603050405020304" pitchFamily="18" charset="0"/>
              </a:rPr>
              <a:t>In the UK, like Nepal, other external factors impact the Socioeconomic status. Various online literature cites that different National and Firm policies play a much more significant impact on the socioeconomic sector in the UK (Cole, 2008; Johnson and Layard, 1986; </a:t>
            </a:r>
            <a:r>
              <a:rPr lang="en-GB" sz="1800" dirty="0" err="1">
                <a:effectLst/>
                <a:latin typeface="ArialMT"/>
                <a:ea typeface="Times New Roman" panose="02020603050405020304" pitchFamily="18" charset="0"/>
              </a:rPr>
              <a:t>Clasen</a:t>
            </a:r>
            <a:r>
              <a:rPr lang="en-GB" sz="1800" dirty="0">
                <a:effectLst/>
                <a:latin typeface="ArialMT"/>
                <a:ea typeface="Times New Roman" panose="02020603050405020304" pitchFamily="18" charset="0"/>
              </a:rPr>
              <a:t>, 2002). </a:t>
            </a:r>
            <a:endParaRPr lang="en-GB" sz="1800" dirty="0">
              <a:effectLst/>
              <a:latin typeface="Times New Roman" panose="02020603050405020304" pitchFamily="18" charset="0"/>
              <a:ea typeface="Times New Roman" panose="02020603050405020304" pitchFamily="18" charset="0"/>
            </a:endParaRPr>
          </a:p>
          <a:p>
            <a:endParaRPr lang="en-US" dirty="0"/>
          </a:p>
        </p:txBody>
      </p:sp>
      <p:pic>
        <p:nvPicPr>
          <p:cNvPr id="4" name="Picture 3" descr="A graph with numbers and lines&#10;&#10;Description automatically generated">
            <a:extLst>
              <a:ext uri="{FF2B5EF4-FFF2-40B4-BE49-F238E27FC236}">
                <a16:creationId xmlns:a16="http://schemas.microsoft.com/office/drawing/2014/main" id="{5260D7F9-2394-052C-BEC4-17BEE40E16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0571" y="138896"/>
            <a:ext cx="6400801" cy="5000465"/>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A2200311-783C-ADFA-D30B-6011C35CC6FE}"/>
              </a:ext>
            </a:extLst>
          </p:cNvPr>
          <p:cNvSpPr txBox="1"/>
          <p:nvPr/>
        </p:nvSpPr>
        <p:spPr>
          <a:xfrm>
            <a:off x="6096000" y="5091041"/>
            <a:ext cx="4826643" cy="1200329"/>
          </a:xfrm>
          <a:prstGeom prst="rect">
            <a:avLst/>
          </a:prstGeom>
          <a:noFill/>
        </p:spPr>
        <p:txBody>
          <a:bodyPr wrap="square" rtlCol="0">
            <a:spAutoFit/>
          </a:bodyPr>
          <a:lstStyle/>
          <a:p>
            <a:r>
              <a:rPr lang="en-GB" dirty="0"/>
              <a:t>Created from Tableau &amp; sourced from the World Bank (Industry (including construction), value added (% of GDP), 2023). </a:t>
            </a:r>
            <a:endParaRPr lang="en-US" dirty="0"/>
          </a:p>
          <a:p>
            <a:endParaRPr lang="en-US" dirty="0"/>
          </a:p>
        </p:txBody>
      </p:sp>
    </p:spTree>
    <p:extLst>
      <p:ext uri="{BB962C8B-B14F-4D97-AF65-F5344CB8AC3E}">
        <p14:creationId xmlns:p14="http://schemas.microsoft.com/office/powerpoint/2010/main" val="135388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1AF8-45C9-AD90-E214-73A13F2BF556}"/>
              </a:ext>
            </a:extLst>
          </p:cNvPr>
          <p:cNvSpPr>
            <a:spLocks noGrp="1"/>
          </p:cNvSpPr>
          <p:nvPr>
            <p:ph type="title"/>
          </p:nvPr>
        </p:nvSpPr>
        <p:spPr>
          <a:xfrm>
            <a:off x="1451580" y="804520"/>
            <a:ext cx="4176511" cy="1049235"/>
          </a:xfrm>
        </p:spPr>
        <p:txBody>
          <a:bodyPr>
            <a:normAutofit/>
          </a:bodyPr>
          <a:lstStyle/>
          <a:p>
            <a:r>
              <a:rPr lang="en-GB" dirty="0"/>
              <a:t>Background</a:t>
            </a:r>
          </a:p>
        </p:txBody>
      </p:sp>
      <p:sp>
        <p:nvSpPr>
          <p:cNvPr id="3" name="Content Placeholder 2">
            <a:extLst>
              <a:ext uri="{FF2B5EF4-FFF2-40B4-BE49-F238E27FC236}">
                <a16:creationId xmlns:a16="http://schemas.microsoft.com/office/drawing/2014/main" id="{E835A4F5-0E27-4712-3C2D-6BB408CE8BAB}"/>
              </a:ext>
            </a:extLst>
          </p:cNvPr>
          <p:cNvSpPr>
            <a:spLocks noGrp="1"/>
          </p:cNvSpPr>
          <p:nvPr>
            <p:ph idx="1"/>
          </p:nvPr>
        </p:nvSpPr>
        <p:spPr>
          <a:xfrm>
            <a:off x="1451581" y="2015732"/>
            <a:ext cx="4172212" cy="3450613"/>
          </a:xfrm>
        </p:spPr>
        <p:txBody>
          <a:bodyPr>
            <a:normAutofit/>
          </a:bodyPr>
          <a:lstStyle/>
          <a:p>
            <a:r>
              <a:rPr lang="en-US" dirty="0"/>
              <a:t>Sustainable development aims to meet the present needs while securing future generations' ability to maintain sustainable lifestyles (</a:t>
            </a:r>
            <a:r>
              <a:rPr lang="en-GB" b="0" i="0" u="none" strike="noStrike" dirty="0" err="1">
                <a:solidFill>
                  <a:srgbClr val="000000"/>
                </a:solidFill>
                <a:effectLst/>
                <a:latin typeface="-webkit-standard"/>
              </a:rPr>
              <a:t>Safdie</a:t>
            </a:r>
            <a:r>
              <a:rPr lang="en-GB" b="0" i="0" u="none" strike="noStrike" dirty="0">
                <a:solidFill>
                  <a:srgbClr val="000000"/>
                </a:solidFill>
                <a:effectLst/>
                <a:latin typeface="-webkit-standard"/>
              </a:rPr>
              <a:t>, 2023</a:t>
            </a:r>
            <a:r>
              <a:rPr lang="en-US" dirty="0"/>
              <a:t>). </a:t>
            </a:r>
          </a:p>
          <a:p>
            <a:r>
              <a:rPr lang="en-US" dirty="0"/>
              <a:t>Three spheres/pillars of sustainability. </a:t>
            </a:r>
          </a:p>
        </p:txBody>
      </p:sp>
      <p:pic>
        <p:nvPicPr>
          <p:cNvPr id="4" name="Picture 3">
            <a:extLst>
              <a:ext uri="{FF2B5EF4-FFF2-40B4-BE49-F238E27FC236}">
                <a16:creationId xmlns:a16="http://schemas.microsoft.com/office/drawing/2014/main" id="{064E50E1-27DE-C83D-ECD8-0309B5300A9B}"/>
              </a:ext>
            </a:extLst>
          </p:cNvPr>
          <p:cNvPicPr>
            <a:picLocks noChangeAspect="1"/>
          </p:cNvPicPr>
          <p:nvPr/>
        </p:nvPicPr>
        <p:blipFill>
          <a:blip r:embed="rId2"/>
          <a:stretch>
            <a:fillRect/>
          </a:stretch>
        </p:blipFill>
        <p:spPr>
          <a:xfrm>
            <a:off x="5764192" y="2015731"/>
            <a:ext cx="6250330" cy="4037827"/>
          </a:xfrm>
          <a:prstGeom prst="rect">
            <a:avLst/>
          </a:prstGeom>
        </p:spPr>
      </p:pic>
    </p:spTree>
    <p:extLst>
      <p:ext uri="{BB962C8B-B14F-4D97-AF65-F5344CB8AC3E}">
        <p14:creationId xmlns:p14="http://schemas.microsoft.com/office/powerpoint/2010/main" val="173019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795A-2153-A108-514A-6BEF2EE3A321}"/>
              </a:ext>
            </a:extLst>
          </p:cNvPr>
          <p:cNvSpPr>
            <a:spLocks noGrp="1"/>
          </p:cNvSpPr>
          <p:nvPr>
            <p:ph type="title"/>
          </p:nvPr>
        </p:nvSpPr>
        <p:spPr/>
        <p:txBody>
          <a:bodyPr/>
          <a:lstStyle/>
          <a:p>
            <a:r>
              <a:rPr lang="en-US" dirty="0"/>
              <a:t>External factors</a:t>
            </a:r>
          </a:p>
        </p:txBody>
      </p:sp>
      <p:sp>
        <p:nvSpPr>
          <p:cNvPr id="3" name="Content Placeholder 2">
            <a:extLst>
              <a:ext uri="{FF2B5EF4-FFF2-40B4-BE49-F238E27FC236}">
                <a16:creationId xmlns:a16="http://schemas.microsoft.com/office/drawing/2014/main" id="{55607F32-32FB-B231-06A3-D1EFB7A9CC36}"/>
              </a:ext>
            </a:extLst>
          </p:cNvPr>
          <p:cNvSpPr>
            <a:spLocks noGrp="1"/>
          </p:cNvSpPr>
          <p:nvPr>
            <p:ph idx="1"/>
          </p:nvPr>
        </p:nvSpPr>
        <p:spPr/>
        <p:txBody>
          <a:bodyPr>
            <a:normAutofit fontScale="92500" lnSpcReduction="10000"/>
          </a:bodyPr>
          <a:lstStyle/>
          <a:p>
            <a:r>
              <a:rPr lang="en-GB" sz="1800" dirty="0">
                <a:effectLst/>
                <a:latin typeface="ArialMT"/>
              </a:rPr>
              <a:t>Manufacturers reported declining production and sales due to high energy costs and the rising cost of living (Robinson, 2023). </a:t>
            </a:r>
            <a:endParaRPr lang="en-GB" dirty="0"/>
          </a:p>
          <a:p>
            <a:r>
              <a:rPr lang="en-GB" sz="1800" dirty="0">
                <a:solidFill>
                  <a:srgbClr val="2D2D2D"/>
                </a:solidFill>
                <a:effectLst/>
                <a:latin typeface="ArialMT"/>
              </a:rPr>
              <a:t>The COVID-19 pandemic had varying effects on UK sales. Food and non-store retailers saw a £4 billion increase in sales </a:t>
            </a:r>
            <a:r>
              <a:rPr lang="en-GB" sz="1800" dirty="0">
                <a:solidFill>
                  <a:srgbClr val="212121"/>
                </a:solidFill>
                <a:effectLst/>
                <a:latin typeface="ArialMT"/>
              </a:rPr>
              <a:t>(</a:t>
            </a:r>
            <a:r>
              <a:rPr lang="en-GB" sz="1800" dirty="0" err="1">
                <a:solidFill>
                  <a:srgbClr val="212121"/>
                </a:solidFill>
                <a:effectLst/>
                <a:latin typeface="ArialMT"/>
              </a:rPr>
              <a:t>Panzone</a:t>
            </a:r>
            <a:r>
              <a:rPr lang="en-GB" sz="1800" dirty="0">
                <a:solidFill>
                  <a:srgbClr val="212121"/>
                </a:solidFill>
                <a:effectLst/>
                <a:latin typeface="ArialMT"/>
              </a:rPr>
              <a:t> </a:t>
            </a:r>
            <a:r>
              <a:rPr lang="en-GB" sz="1800" dirty="0">
                <a:effectLst/>
                <a:latin typeface="ArialMT"/>
              </a:rPr>
              <a:t>et al., 2021</a:t>
            </a:r>
            <a:r>
              <a:rPr lang="en-GB" sz="1800" dirty="0">
                <a:solidFill>
                  <a:srgbClr val="212121"/>
                </a:solidFill>
                <a:effectLst/>
                <a:latin typeface="ArialMT"/>
              </a:rPr>
              <a:t>)</a:t>
            </a:r>
            <a:r>
              <a:rPr lang="en-GB" sz="1800" dirty="0">
                <a:solidFill>
                  <a:srgbClr val="2D2D2D"/>
                </a:solidFill>
                <a:effectLst/>
                <a:latin typeface="ArialMT"/>
              </a:rPr>
              <a:t>. In contrast, non-food stores and food and beverage serving services experienced a significant decline, with a £20 billion and £25 billion loss in turnover, respectively </a:t>
            </a:r>
            <a:r>
              <a:rPr lang="en-GB" sz="1800" dirty="0">
                <a:solidFill>
                  <a:srgbClr val="212121"/>
                </a:solidFill>
                <a:effectLst/>
                <a:latin typeface="ArialMT"/>
              </a:rPr>
              <a:t>(</a:t>
            </a:r>
            <a:r>
              <a:rPr lang="en-GB" sz="1800" dirty="0" err="1">
                <a:solidFill>
                  <a:srgbClr val="212121"/>
                </a:solidFill>
                <a:effectLst/>
                <a:latin typeface="ArialMT"/>
              </a:rPr>
              <a:t>Panzone</a:t>
            </a:r>
            <a:r>
              <a:rPr lang="en-GB" sz="1800" dirty="0">
                <a:solidFill>
                  <a:srgbClr val="212121"/>
                </a:solidFill>
                <a:effectLst/>
                <a:latin typeface="ArialMT"/>
              </a:rPr>
              <a:t> </a:t>
            </a:r>
            <a:r>
              <a:rPr lang="en-GB" sz="1800" dirty="0">
                <a:effectLst/>
                <a:latin typeface="ArialMT"/>
              </a:rPr>
              <a:t>et al., 2021</a:t>
            </a:r>
            <a:r>
              <a:rPr lang="en-GB" sz="1800" dirty="0">
                <a:solidFill>
                  <a:srgbClr val="212121"/>
                </a:solidFill>
                <a:effectLst/>
                <a:latin typeface="ArialMT"/>
              </a:rPr>
              <a:t>)</a:t>
            </a:r>
            <a:r>
              <a:rPr lang="en-GB" sz="1800" dirty="0">
                <a:solidFill>
                  <a:srgbClr val="2D2D2D"/>
                </a:solidFill>
                <a:effectLst/>
                <a:latin typeface="ArialMT"/>
              </a:rPr>
              <a:t>. </a:t>
            </a:r>
            <a:endParaRPr lang="en-GB" sz="1600" dirty="0"/>
          </a:p>
          <a:p>
            <a:r>
              <a:rPr lang="en-GB" sz="1800" dirty="0">
                <a:effectLst/>
                <a:latin typeface="ArialMT"/>
              </a:rPr>
              <a:t>The determining factor for employee satisfaction and retention is the organisational culture </a:t>
            </a:r>
            <a:r>
              <a:rPr lang="en-GB" sz="1800" dirty="0">
                <a:solidFill>
                  <a:srgbClr val="212121"/>
                </a:solidFill>
                <a:effectLst/>
                <a:latin typeface="ArialMT"/>
              </a:rPr>
              <a:t>(</a:t>
            </a:r>
            <a:r>
              <a:rPr lang="en-GB" sz="1800" dirty="0" err="1">
                <a:solidFill>
                  <a:srgbClr val="212121"/>
                </a:solidFill>
                <a:effectLst/>
                <a:latin typeface="ArialMT"/>
              </a:rPr>
              <a:t>Reidhead</a:t>
            </a:r>
            <a:r>
              <a:rPr lang="en-GB" sz="1800" dirty="0">
                <a:solidFill>
                  <a:srgbClr val="212121"/>
                </a:solidFill>
                <a:effectLst/>
                <a:latin typeface="ArialMT"/>
              </a:rPr>
              <a:t>, 2020)</a:t>
            </a:r>
            <a:r>
              <a:rPr lang="en-GB" sz="1800" dirty="0">
                <a:effectLst/>
                <a:latin typeface="ArialMT"/>
              </a:rPr>
              <a:t>. </a:t>
            </a:r>
          </a:p>
          <a:p>
            <a:r>
              <a:rPr lang="en-GB" sz="1800" dirty="0">
                <a:solidFill>
                  <a:srgbClr val="333333"/>
                </a:solidFill>
                <a:effectLst/>
                <a:latin typeface="ArialMT"/>
              </a:rPr>
              <a:t>Master's fees are now closer to the maximum value of postgraduate loans, leaving little for living costs (</a:t>
            </a:r>
            <a:r>
              <a:rPr lang="en-GB" sz="1800" dirty="0">
                <a:solidFill>
                  <a:srgbClr val="212121"/>
                </a:solidFill>
                <a:effectLst/>
                <a:latin typeface="ArialMT"/>
              </a:rPr>
              <a:t>House, 2020</a:t>
            </a:r>
            <a:r>
              <a:rPr lang="en-GB" sz="1800" dirty="0">
                <a:solidFill>
                  <a:srgbClr val="333333"/>
                </a:solidFill>
                <a:effectLst/>
                <a:latin typeface="ArialMT"/>
              </a:rPr>
              <a:t>). </a:t>
            </a:r>
            <a:endParaRPr lang="en-GB" sz="1400" dirty="0"/>
          </a:p>
          <a:p>
            <a:endParaRPr lang="en-GB" sz="1600" dirty="0"/>
          </a:p>
          <a:p>
            <a:endParaRPr lang="en-GB"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78254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4791A2-E18B-6FD9-6E32-F8D123478701}"/>
              </a:ext>
            </a:extLst>
          </p:cNvPr>
          <p:cNvSpPr>
            <a:spLocks noGrp="1"/>
          </p:cNvSpPr>
          <p:nvPr>
            <p:ph type="title"/>
          </p:nvPr>
        </p:nvSpPr>
        <p:spPr/>
        <p:txBody>
          <a:bodyPr/>
          <a:lstStyle/>
          <a:p>
            <a:r>
              <a:rPr lang="en-US" b="1" dirty="0"/>
              <a:t>Australia findings</a:t>
            </a:r>
            <a:r>
              <a:rPr lang="en-GB" sz="2400" b="1" dirty="0">
                <a:solidFill>
                  <a:srgbClr val="425168"/>
                </a:solidFill>
                <a:effectLst/>
                <a:latin typeface="Arial" panose="020B0604020202020204" pitchFamily="34" charset="0"/>
              </a:rPr>
              <a:t> (socio-economic)</a:t>
            </a:r>
            <a:br>
              <a:rPr lang="en-US" b="1" dirty="0"/>
            </a:br>
            <a:endParaRPr lang="en-US" dirty="0"/>
          </a:p>
        </p:txBody>
      </p:sp>
      <p:sp>
        <p:nvSpPr>
          <p:cNvPr id="6" name="Text Placeholder 5">
            <a:extLst>
              <a:ext uri="{FF2B5EF4-FFF2-40B4-BE49-F238E27FC236}">
                <a16:creationId xmlns:a16="http://schemas.microsoft.com/office/drawing/2014/main" id="{2A481B49-AF06-BCE7-F3E2-82B6890F52D4}"/>
              </a:ext>
            </a:extLst>
          </p:cNvPr>
          <p:cNvSpPr>
            <a:spLocks noGrp="1"/>
          </p:cNvSpPr>
          <p:nvPr>
            <p:ph type="body" sz="half" idx="2"/>
          </p:nvPr>
        </p:nvSpPr>
        <p:spPr/>
        <p:txBody>
          <a:bodyPr/>
          <a:lstStyle/>
          <a:p>
            <a:r>
              <a:rPr lang="en-GB" sz="1600" dirty="0">
                <a:effectLst/>
                <a:latin typeface="ArialMT"/>
                <a:ea typeface="Times New Roman" panose="02020603050405020304" pitchFamily="18" charset="0"/>
              </a:rPr>
              <a:t>Annual population growth % has no significant impact on unemployment % as it has been constant between 1990 and 2022, and the unemployment rate has dropped significantly. 10.8% in 1992 to 3.66% in 2022.</a:t>
            </a:r>
            <a:endParaRPr lang="en-GB" sz="1600" dirty="0">
              <a:effectLst/>
              <a:latin typeface="Times New Roman" panose="02020603050405020304" pitchFamily="18" charset="0"/>
              <a:ea typeface="Times New Roman" panose="02020603050405020304" pitchFamily="18" charset="0"/>
            </a:endParaRPr>
          </a:p>
          <a:p>
            <a:endParaRPr lang="en-US" dirty="0"/>
          </a:p>
        </p:txBody>
      </p:sp>
      <p:pic>
        <p:nvPicPr>
          <p:cNvPr id="7" name="Content Placeholder 6" descr="A graph of the country&#10;&#10;Description automatically generated with medium confidence">
            <a:extLst>
              <a:ext uri="{FF2B5EF4-FFF2-40B4-BE49-F238E27FC236}">
                <a16:creationId xmlns:a16="http://schemas.microsoft.com/office/drawing/2014/main" id="{9A1A1ED5-43ED-85BA-895D-BF3DA0939E8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61368" y="104172"/>
            <a:ext cx="7164728" cy="5068697"/>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5321455D-2681-B157-5BC6-7BE25473DBD9}"/>
              </a:ext>
            </a:extLst>
          </p:cNvPr>
          <p:cNvSpPr txBox="1"/>
          <p:nvPr/>
        </p:nvSpPr>
        <p:spPr>
          <a:xfrm>
            <a:off x="5474825" y="5174865"/>
            <a:ext cx="4826643" cy="923330"/>
          </a:xfrm>
          <a:prstGeom prst="rect">
            <a:avLst/>
          </a:prstGeom>
          <a:noFill/>
        </p:spPr>
        <p:txBody>
          <a:bodyPr wrap="square" rtlCol="0">
            <a:spAutoFit/>
          </a:bodyPr>
          <a:lstStyle/>
          <a:p>
            <a:r>
              <a:rPr lang="en-GB" dirty="0"/>
              <a:t>Created from Tableau &amp; sourced from the World Bank (Unemployment, total (% of total </a:t>
            </a:r>
            <a:r>
              <a:rPr lang="en-GB" dirty="0" err="1"/>
              <a:t>labor</a:t>
            </a:r>
            <a:r>
              <a:rPr lang="en-GB" dirty="0"/>
              <a:t> force) (</a:t>
            </a:r>
            <a:r>
              <a:rPr lang="en-GB" dirty="0" err="1"/>
              <a:t>modeled</a:t>
            </a:r>
            <a:r>
              <a:rPr lang="en-GB" dirty="0"/>
              <a:t> ILO estimate), 2023). </a:t>
            </a:r>
            <a:endParaRPr lang="en-US" dirty="0"/>
          </a:p>
        </p:txBody>
      </p:sp>
    </p:spTree>
    <p:extLst>
      <p:ext uri="{BB962C8B-B14F-4D97-AF65-F5344CB8AC3E}">
        <p14:creationId xmlns:p14="http://schemas.microsoft.com/office/powerpoint/2010/main" val="369459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C06A0-4C79-0EAB-650A-6ABF06BE816D}"/>
              </a:ext>
            </a:extLst>
          </p:cNvPr>
          <p:cNvSpPr>
            <a:spLocks noGrp="1"/>
          </p:cNvSpPr>
          <p:nvPr>
            <p:ph type="title"/>
          </p:nvPr>
        </p:nvSpPr>
        <p:spPr/>
        <p:txBody>
          <a:bodyPr/>
          <a:lstStyle/>
          <a:p>
            <a:r>
              <a:rPr lang="en-US" b="1" dirty="0"/>
              <a:t>Australia findings</a:t>
            </a:r>
            <a:r>
              <a:rPr lang="en-GB" sz="2400" b="1" dirty="0">
                <a:solidFill>
                  <a:srgbClr val="425168"/>
                </a:solidFill>
                <a:effectLst/>
                <a:latin typeface="Arial" panose="020B0604020202020204" pitchFamily="34" charset="0"/>
              </a:rPr>
              <a:t> (socio-economic)</a:t>
            </a:r>
            <a:br>
              <a:rPr lang="en-US" b="1" dirty="0"/>
            </a:br>
            <a:endParaRPr lang="en-US" dirty="0"/>
          </a:p>
        </p:txBody>
      </p:sp>
      <p:sp>
        <p:nvSpPr>
          <p:cNvPr id="4" name="Text Placeholder 3">
            <a:extLst>
              <a:ext uri="{FF2B5EF4-FFF2-40B4-BE49-F238E27FC236}">
                <a16:creationId xmlns:a16="http://schemas.microsoft.com/office/drawing/2014/main" id="{66040D7E-5B74-022C-1440-8A1CE654A992}"/>
              </a:ext>
            </a:extLst>
          </p:cNvPr>
          <p:cNvSpPr>
            <a:spLocks noGrp="1"/>
          </p:cNvSpPr>
          <p:nvPr>
            <p:ph type="body" sz="half" idx="2"/>
          </p:nvPr>
        </p:nvSpPr>
        <p:spPr/>
        <p:txBody>
          <a:bodyPr>
            <a:normAutofit lnSpcReduction="10000"/>
          </a:bodyPr>
          <a:lstStyle/>
          <a:p>
            <a:r>
              <a:rPr lang="en-GB" sz="1600" dirty="0">
                <a:effectLst/>
                <a:latin typeface="ArialMT"/>
                <a:ea typeface="Times New Roman" panose="02020603050405020304" pitchFamily="18" charset="0"/>
              </a:rPr>
              <a:t>The service sector’s fluctuating growth % from the low 60s to the high 60s from 1990 to 2022 indicates that population growth and unemployment decrease during the same period doesn’t significantly impact Australia's service sector. </a:t>
            </a:r>
            <a:endParaRPr lang="en-GB" sz="16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graph of the country&#10;&#10;Description automatically generated">
            <a:extLst>
              <a:ext uri="{FF2B5EF4-FFF2-40B4-BE49-F238E27FC236}">
                <a16:creationId xmlns:a16="http://schemas.microsoft.com/office/drawing/2014/main" id="{A9246F85-53F1-7763-1ECA-EFC1EA6B643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15068" y="115746"/>
            <a:ext cx="7176303" cy="5337925"/>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C479BC5A-941C-D889-937A-50C427965F61}"/>
              </a:ext>
            </a:extLst>
          </p:cNvPr>
          <p:cNvSpPr txBox="1"/>
          <p:nvPr/>
        </p:nvSpPr>
        <p:spPr>
          <a:xfrm>
            <a:off x="5463251" y="5453672"/>
            <a:ext cx="4826643" cy="646331"/>
          </a:xfrm>
          <a:prstGeom prst="rect">
            <a:avLst/>
          </a:prstGeom>
          <a:noFill/>
        </p:spPr>
        <p:txBody>
          <a:bodyPr wrap="square" rtlCol="0">
            <a:spAutoFit/>
          </a:bodyPr>
          <a:lstStyle/>
          <a:p>
            <a:r>
              <a:rPr lang="en-GB" dirty="0"/>
              <a:t>Created from Tableau &amp; sourced from the World Bank (Services, value added (% of GDP), 2023). </a:t>
            </a:r>
            <a:endParaRPr lang="en-US" dirty="0"/>
          </a:p>
        </p:txBody>
      </p:sp>
    </p:spTree>
    <p:extLst>
      <p:ext uri="{BB962C8B-B14F-4D97-AF65-F5344CB8AC3E}">
        <p14:creationId xmlns:p14="http://schemas.microsoft.com/office/powerpoint/2010/main" val="371538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4443-728B-869D-3A34-0D2C0DEA7431}"/>
              </a:ext>
            </a:extLst>
          </p:cNvPr>
          <p:cNvSpPr>
            <a:spLocks noGrp="1"/>
          </p:cNvSpPr>
          <p:nvPr>
            <p:ph type="title"/>
          </p:nvPr>
        </p:nvSpPr>
        <p:spPr/>
        <p:txBody>
          <a:bodyPr/>
          <a:lstStyle/>
          <a:p>
            <a:r>
              <a:rPr lang="en-US" b="1" dirty="0"/>
              <a:t>Australia findings</a:t>
            </a:r>
            <a:r>
              <a:rPr lang="en-GB" sz="2400" b="1" dirty="0">
                <a:solidFill>
                  <a:srgbClr val="425168"/>
                </a:solidFill>
                <a:effectLst/>
                <a:latin typeface="Arial" panose="020B0604020202020204" pitchFamily="34" charset="0"/>
              </a:rPr>
              <a:t> (socio-economic)</a:t>
            </a:r>
            <a:br>
              <a:rPr lang="en-US" b="1" dirty="0"/>
            </a:br>
            <a:endParaRPr lang="en-US" dirty="0"/>
          </a:p>
        </p:txBody>
      </p:sp>
      <p:sp>
        <p:nvSpPr>
          <p:cNvPr id="4" name="Text Placeholder 3">
            <a:extLst>
              <a:ext uri="{FF2B5EF4-FFF2-40B4-BE49-F238E27FC236}">
                <a16:creationId xmlns:a16="http://schemas.microsoft.com/office/drawing/2014/main" id="{8CB778B8-097D-8428-B968-9AAA3509E8D1}"/>
              </a:ext>
            </a:extLst>
          </p:cNvPr>
          <p:cNvSpPr>
            <a:spLocks noGrp="1"/>
          </p:cNvSpPr>
          <p:nvPr>
            <p:ph type="body" sz="half" idx="2"/>
          </p:nvPr>
        </p:nvSpPr>
        <p:spPr>
          <a:xfrm>
            <a:off x="0" y="3205491"/>
            <a:ext cx="4953965" cy="2248181"/>
          </a:xfrm>
        </p:spPr>
        <p:txBody>
          <a:bodyPr>
            <a:normAutofit fontScale="85000" lnSpcReduction="10000"/>
          </a:bodyPr>
          <a:lstStyle/>
          <a:p>
            <a:pPr marL="285750" indent="-285750">
              <a:buFont typeface="Arial" panose="020B0604020202020204" pitchFamily="34" charset="0"/>
              <a:buChar char="•"/>
            </a:pPr>
            <a:r>
              <a:rPr lang="en-GB" sz="1600" dirty="0">
                <a:effectLst/>
                <a:latin typeface="ArialMT"/>
                <a:ea typeface="Times New Roman" panose="02020603050405020304" pitchFamily="18" charset="0"/>
              </a:rPr>
              <a:t>A decrease in the Unemployment rate and an increase in population growth from 1990 to 2022 has no significant impact on industrial value % as it fluctuates from the high 20s to the low 20s in that same period. </a:t>
            </a:r>
          </a:p>
          <a:p>
            <a:pPr marL="285750" indent="-285750">
              <a:buFont typeface="Arial" panose="020B0604020202020204" pitchFamily="34" charset="0"/>
              <a:buChar char="•"/>
            </a:pPr>
            <a:r>
              <a:rPr lang="en-GB" sz="1600" dirty="0">
                <a:effectLst/>
                <a:latin typeface="ArialMT"/>
                <a:ea typeface="Times New Roman" panose="02020603050405020304" pitchFamily="18" charset="0"/>
              </a:rPr>
              <a:t>Regarding socio-economic impact, the annual population growth rate has no significant effect on unemployment, service sector value &amp; industrial sector value. </a:t>
            </a:r>
            <a:endParaRPr lang="en-GB" sz="1600" dirty="0">
              <a:effectLst/>
              <a:latin typeface="Times New Roman" panose="02020603050405020304" pitchFamily="18" charset="0"/>
              <a:ea typeface="Times New Roman" panose="02020603050405020304" pitchFamily="18" charset="0"/>
            </a:endParaRPr>
          </a:p>
          <a:p>
            <a:endParaRPr lang="en-GB" sz="16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graph of the country&#10;&#10;Description automatically generated with medium confidence">
            <a:extLst>
              <a:ext uri="{FF2B5EF4-FFF2-40B4-BE49-F238E27FC236}">
                <a16:creationId xmlns:a16="http://schemas.microsoft.com/office/drawing/2014/main" id="{00D95BDC-B8BD-5A40-0954-E892CD1FE04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32661" y="278280"/>
            <a:ext cx="6839733" cy="496704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520EE88-ACFB-FA4E-3EF6-07C64DD5584F}"/>
              </a:ext>
            </a:extLst>
          </p:cNvPr>
          <p:cNvSpPr txBox="1"/>
          <p:nvPr/>
        </p:nvSpPr>
        <p:spPr>
          <a:xfrm>
            <a:off x="5463251" y="5245328"/>
            <a:ext cx="4826643" cy="923330"/>
          </a:xfrm>
          <a:prstGeom prst="rect">
            <a:avLst/>
          </a:prstGeom>
          <a:noFill/>
        </p:spPr>
        <p:txBody>
          <a:bodyPr wrap="square" rtlCol="0">
            <a:spAutoFit/>
          </a:bodyPr>
          <a:lstStyle/>
          <a:p>
            <a:r>
              <a:rPr lang="en-GB" dirty="0"/>
              <a:t>Created from Tableau &amp; sourced from the World Bank (Industry (including construction), value added (% of GDP), 2023). </a:t>
            </a:r>
            <a:endParaRPr lang="en-US" dirty="0"/>
          </a:p>
        </p:txBody>
      </p:sp>
    </p:spTree>
    <p:extLst>
      <p:ext uri="{BB962C8B-B14F-4D97-AF65-F5344CB8AC3E}">
        <p14:creationId xmlns:p14="http://schemas.microsoft.com/office/powerpoint/2010/main" val="260487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across)">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7D60E7-2631-FB95-17B6-056DD28F13F0}"/>
              </a:ext>
            </a:extLst>
          </p:cNvPr>
          <p:cNvSpPr>
            <a:spLocks noGrp="1"/>
          </p:cNvSpPr>
          <p:nvPr>
            <p:ph type="title"/>
          </p:nvPr>
        </p:nvSpPr>
        <p:spPr/>
        <p:txBody>
          <a:bodyPr/>
          <a:lstStyle/>
          <a:p>
            <a:r>
              <a:rPr lang="en-US" dirty="0"/>
              <a:t>External factors</a:t>
            </a:r>
          </a:p>
        </p:txBody>
      </p:sp>
      <p:sp>
        <p:nvSpPr>
          <p:cNvPr id="7" name="Content Placeholder 6">
            <a:extLst>
              <a:ext uri="{FF2B5EF4-FFF2-40B4-BE49-F238E27FC236}">
                <a16:creationId xmlns:a16="http://schemas.microsoft.com/office/drawing/2014/main" id="{838F8A6D-3D2B-5E81-C648-60385761E433}"/>
              </a:ext>
            </a:extLst>
          </p:cNvPr>
          <p:cNvSpPr>
            <a:spLocks noGrp="1"/>
          </p:cNvSpPr>
          <p:nvPr>
            <p:ph idx="1"/>
          </p:nvPr>
        </p:nvSpPr>
        <p:spPr/>
        <p:txBody>
          <a:bodyPr>
            <a:normAutofit fontScale="77500" lnSpcReduction="20000"/>
          </a:bodyPr>
          <a:lstStyle/>
          <a:p>
            <a:r>
              <a:rPr lang="en-GB" sz="1800" dirty="0">
                <a:effectLst/>
                <a:latin typeface="ArialMT"/>
              </a:rPr>
              <a:t>The study of the Australian hotel industry's labour</a:t>
            </a:r>
            <a:r>
              <a:rPr lang="en-GB" dirty="0"/>
              <a:t> </a:t>
            </a:r>
            <a:r>
              <a:rPr lang="en-GB" sz="1800" dirty="0">
                <a:effectLst/>
                <a:latin typeface="ArialMT"/>
              </a:rPr>
              <a:t>turnover costs revealed high operational and managerial staff turnover rates, indicating common reasons for departure </a:t>
            </a:r>
            <a:r>
              <a:rPr lang="en-GB" sz="1800" dirty="0">
                <a:solidFill>
                  <a:srgbClr val="212121"/>
                </a:solidFill>
                <a:effectLst/>
                <a:latin typeface="ArialMT"/>
              </a:rPr>
              <a:t>(Davidson </a:t>
            </a:r>
            <a:r>
              <a:rPr lang="en-GB" sz="1800" dirty="0">
                <a:effectLst/>
                <a:latin typeface="ArialMT"/>
              </a:rPr>
              <a:t>et al., 2010</a:t>
            </a:r>
            <a:r>
              <a:rPr lang="en-GB" sz="1800" dirty="0">
                <a:solidFill>
                  <a:srgbClr val="212121"/>
                </a:solidFill>
                <a:effectLst/>
                <a:latin typeface="ArialMT"/>
              </a:rPr>
              <a:t>)</a:t>
            </a:r>
            <a:r>
              <a:rPr lang="en-GB" sz="1800" dirty="0">
                <a:effectLst/>
                <a:latin typeface="ArialMT"/>
              </a:rPr>
              <a:t>. </a:t>
            </a:r>
          </a:p>
          <a:p>
            <a:r>
              <a:rPr lang="en-GB" sz="1800" dirty="0">
                <a:solidFill>
                  <a:srgbClr val="2D2D2D"/>
                </a:solidFill>
                <a:effectLst/>
                <a:latin typeface="ArialMT"/>
              </a:rPr>
              <a:t>The COVID-19 outbreak has impacted waste management in the construction industry, requiring new solutions </a:t>
            </a:r>
            <a:r>
              <a:rPr lang="en-GB" sz="1800" dirty="0">
                <a:solidFill>
                  <a:srgbClr val="212121"/>
                </a:solidFill>
                <a:effectLst/>
                <a:latin typeface="ArialMT"/>
              </a:rPr>
              <a:t>(</a:t>
            </a:r>
            <a:r>
              <a:rPr lang="en-GB" sz="1800" dirty="0" err="1">
                <a:solidFill>
                  <a:srgbClr val="212121"/>
                </a:solidFill>
                <a:effectLst/>
                <a:latin typeface="ArialMT"/>
              </a:rPr>
              <a:t>Shooshtarian</a:t>
            </a:r>
            <a:r>
              <a:rPr lang="en-GB" sz="1800" dirty="0">
                <a:solidFill>
                  <a:srgbClr val="212121"/>
                </a:solidFill>
                <a:effectLst/>
                <a:latin typeface="ArialMT"/>
              </a:rPr>
              <a:t> </a:t>
            </a:r>
            <a:r>
              <a:rPr lang="en-GB" sz="1800" dirty="0">
                <a:effectLst/>
                <a:latin typeface="ArialMT"/>
              </a:rPr>
              <a:t>et al., 2010</a:t>
            </a:r>
            <a:r>
              <a:rPr lang="en-GB" sz="1800" dirty="0">
                <a:solidFill>
                  <a:srgbClr val="212121"/>
                </a:solidFill>
                <a:effectLst/>
                <a:latin typeface="ArialMT"/>
              </a:rPr>
              <a:t>)</a:t>
            </a:r>
            <a:r>
              <a:rPr lang="en-GB" sz="1800" dirty="0">
                <a:solidFill>
                  <a:srgbClr val="2D2D2D"/>
                </a:solidFill>
                <a:effectLst/>
                <a:latin typeface="ArialMT"/>
              </a:rPr>
              <a:t>. </a:t>
            </a:r>
            <a:endParaRPr lang="en-GB" dirty="0"/>
          </a:p>
          <a:p>
            <a:r>
              <a:rPr lang="en-GB" sz="1800" dirty="0">
                <a:solidFill>
                  <a:srgbClr val="2D2D2D"/>
                </a:solidFill>
                <a:effectLst/>
                <a:latin typeface="ArialMT"/>
              </a:rPr>
              <a:t>Corruption in Australian construction is driven by personal gain, often involving kickbacks, fraud, and bribery </a:t>
            </a:r>
            <a:r>
              <a:rPr lang="en-GB" sz="1800" dirty="0">
                <a:solidFill>
                  <a:srgbClr val="212121"/>
                </a:solidFill>
                <a:effectLst/>
                <a:latin typeface="ArialMT"/>
              </a:rPr>
              <a:t>(Brown &amp; </a:t>
            </a:r>
            <a:r>
              <a:rPr lang="en-GB" sz="1800" dirty="0" err="1">
                <a:solidFill>
                  <a:srgbClr val="212121"/>
                </a:solidFill>
                <a:effectLst/>
                <a:latin typeface="ArialMT"/>
              </a:rPr>
              <a:t>Loosemore</a:t>
            </a:r>
            <a:r>
              <a:rPr lang="en-GB" sz="1800" dirty="0">
                <a:solidFill>
                  <a:srgbClr val="212121"/>
                </a:solidFill>
                <a:effectLst/>
                <a:latin typeface="ArialMT"/>
              </a:rPr>
              <a:t>, 2015)</a:t>
            </a:r>
            <a:r>
              <a:rPr lang="en-GB" sz="1800" dirty="0">
                <a:solidFill>
                  <a:srgbClr val="2D2D2D"/>
                </a:solidFill>
                <a:effectLst/>
                <a:latin typeface="ArialMT"/>
              </a:rPr>
              <a:t>. It is facilitated by attitudes, subjective norms, and perceived control over being caught </a:t>
            </a:r>
            <a:r>
              <a:rPr lang="en-GB" sz="1800" dirty="0">
                <a:solidFill>
                  <a:srgbClr val="212121"/>
                </a:solidFill>
                <a:effectLst/>
                <a:latin typeface="ArialMT"/>
              </a:rPr>
              <a:t>(Brown &amp; </a:t>
            </a:r>
            <a:r>
              <a:rPr lang="en-GB" sz="1800" dirty="0" err="1">
                <a:solidFill>
                  <a:srgbClr val="212121"/>
                </a:solidFill>
                <a:effectLst/>
                <a:latin typeface="ArialMT"/>
              </a:rPr>
              <a:t>Loosemore</a:t>
            </a:r>
            <a:r>
              <a:rPr lang="en-GB" sz="1800" dirty="0">
                <a:solidFill>
                  <a:srgbClr val="212121"/>
                </a:solidFill>
                <a:effectLst/>
                <a:latin typeface="ArialMT"/>
              </a:rPr>
              <a:t>, 2015)</a:t>
            </a:r>
            <a:r>
              <a:rPr lang="en-GB" sz="1800" dirty="0">
                <a:solidFill>
                  <a:srgbClr val="2D2D2D"/>
                </a:solidFill>
                <a:effectLst/>
                <a:latin typeface="ArialMT"/>
              </a:rPr>
              <a:t>. </a:t>
            </a:r>
          </a:p>
          <a:p>
            <a:r>
              <a:rPr lang="en-GB" sz="1800" dirty="0">
                <a:solidFill>
                  <a:srgbClr val="2D2D2D"/>
                </a:solidFill>
                <a:effectLst/>
                <a:latin typeface="ArialMT"/>
              </a:rPr>
              <a:t>A study found a need for more trust, non-standardized information, and ineffective project management as hindrances in the construction industry </a:t>
            </a:r>
            <a:r>
              <a:rPr lang="en-GB" sz="1800" dirty="0">
                <a:solidFill>
                  <a:srgbClr val="212121"/>
                </a:solidFill>
                <a:effectLst/>
                <a:latin typeface="ArialMT"/>
              </a:rPr>
              <a:t>(Fulford &amp; Standing, 2014)</a:t>
            </a:r>
            <a:r>
              <a:rPr lang="en-GB" sz="1800" dirty="0">
                <a:solidFill>
                  <a:srgbClr val="2D2D2D"/>
                </a:solidFill>
                <a:effectLst/>
                <a:latin typeface="ArialMT"/>
              </a:rPr>
              <a:t>. </a:t>
            </a:r>
            <a:endParaRPr lang="en-GB" dirty="0"/>
          </a:p>
          <a:p>
            <a:r>
              <a:rPr lang="en-GB" sz="1800" dirty="0">
                <a:effectLst/>
                <a:latin typeface="ArialMT"/>
              </a:rPr>
              <a:t>Nurses faced stressors such as work overload, role conflicts, and aggression </a:t>
            </a:r>
            <a:r>
              <a:rPr lang="en-GB" sz="1800" dirty="0">
                <a:solidFill>
                  <a:srgbClr val="212121"/>
                </a:solidFill>
                <a:effectLst/>
                <a:latin typeface="ArialMT"/>
              </a:rPr>
              <a:t>(Lim </a:t>
            </a:r>
            <a:r>
              <a:rPr lang="en-GB" sz="1800" dirty="0">
                <a:effectLst/>
                <a:latin typeface="ArialMT"/>
              </a:rPr>
              <a:t>et al., 2010</a:t>
            </a:r>
            <a:r>
              <a:rPr lang="en-GB" sz="1800" dirty="0">
                <a:solidFill>
                  <a:srgbClr val="212121"/>
                </a:solidFill>
                <a:effectLst/>
                <a:latin typeface="ArialMT"/>
              </a:rPr>
              <a:t>)</a:t>
            </a:r>
            <a:r>
              <a:rPr lang="en-GB" sz="1800" dirty="0">
                <a:effectLst/>
                <a:latin typeface="ArialMT"/>
              </a:rPr>
              <a:t>. </a:t>
            </a:r>
            <a:endParaRPr lang="en-GB" dirty="0"/>
          </a:p>
          <a:p>
            <a:r>
              <a:rPr lang="en-GB" sz="1800" dirty="0">
                <a:solidFill>
                  <a:srgbClr val="333333"/>
                </a:solidFill>
                <a:effectLst/>
                <a:latin typeface="ArialMT"/>
                <a:ea typeface="Calibri" panose="020F0502020204030204" pitchFamily="34" charset="0"/>
                <a:cs typeface="Times New Roman" panose="02020603050405020304" pitchFamily="18" charset="0"/>
              </a:rPr>
              <a:t>Australian retail workers report "care theft" caused by employer policies prioritizing flexibility and low pay (CORTIS et al., 2023). </a:t>
            </a:r>
            <a:endParaRPr lang="en-GB" dirty="0"/>
          </a:p>
          <a:p>
            <a:endParaRPr lang="en-US" dirty="0"/>
          </a:p>
        </p:txBody>
      </p:sp>
      <p:sp>
        <p:nvSpPr>
          <p:cNvPr id="5" name="TextBox 4">
            <a:extLst>
              <a:ext uri="{FF2B5EF4-FFF2-40B4-BE49-F238E27FC236}">
                <a16:creationId xmlns:a16="http://schemas.microsoft.com/office/drawing/2014/main" id="{41B92ED7-D93E-4F3C-0A64-57EA3E952E94}"/>
              </a:ext>
            </a:extLst>
          </p:cNvPr>
          <p:cNvSpPr txBox="1"/>
          <p:nvPr/>
        </p:nvSpPr>
        <p:spPr>
          <a:xfrm>
            <a:off x="5463251" y="5453672"/>
            <a:ext cx="4826643" cy="369332"/>
          </a:xfrm>
          <a:prstGeom prst="rect">
            <a:avLst/>
          </a:prstGeom>
          <a:noFill/>
        </p:spPr>
        <p:txBody>
          <a:bodyPr wrap="square" rtlCol="0">
            <a:spAutoFit/>
          </a:bodyPr>
          <a:lstStyle/>
          <a:p>
            <a:r>
              <a:rPr lang="en-US" dirty="0"/>
              <a:t>Source:</a:t>
            </a:r>
          </a:p>
        </p:txBody>
      </p:sp>
    </p:spTree>
    <p:extLst>
      <p:ext uri="{BB962C8B-B14F-4D97-AF65-F5344CB8AC3E}">
        <p14:creationId xmlns:p14="http://schemas.microsoft.com/office/powerpoint/2010/main" val="401865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 calcmode="lin" valueType="num">
                                      <p:cBhvr additive="base">
                                        <p:cTn id="3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 calcmode="lin" valueType="num">
                                      <p:cBhvr additive="base">
                                        <p:cTn id="4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85AC-225C-F245-7D10-6BBFC40AA9D4}"/>
              </a:ext>
            </a:extLst>
          </p:cNvPr>
          <p:cNvSpPr>
            <a:spLocks noGrp="1"/>
          </p:cNvSpPr>
          <p:nvPr>
            <p:ph type="title"/>
          </p:nvPr>
        </p:nvSpPr>
        <p:spPr/>
        <p:txBody>
          <a:bodyPr/>
          <a:lstStyle/>
          <a:p>
            <a:r>
              <a:rPr lang="en-US" dirty="0"/>
              <a:t>Similarity in findings</a:t>
            </a:r>
          </a:p>
        </p:txBody>
      </p:sp>
      <p:sp>
        <p:nvSpPr>
          <p:cNvPr id="3" name="Content Placeholder 2">
            <a:extLst>
              <a:ext uri="{FF2B5EF4-FFF2-40B4-BE49-F238E27FC236}">
                <a16:creationId xmlns:a16="http://schemas.microsoft.com/office/drawing/2014/main" id="{5BB855DF-87A0-4EDB-BE78-A6167B5F5B8B}"/>
              </a:ext>
            </a:extLst>
          </p:cNvPr>
          <p:cNvSpPr>
            <a:spLocks noGrp="1"/>
          </p:cNvSpPr>
          <p:nvPr>
            <p:ph idx="1"/>
          </p:nvPr>
        </p:nvSpPr>
        <p:spPr/>
        <p:txBody>
          <a:bodyPr/>
          <a:lstStyle/>
          <a:p>
            <a:r>
              <a:rPr lang="en-GB" sz="1800" dirty="0">
                <a:effectLst/>
                <a:latin typeface="ArialMT"/>
                <a:ea typeface="Times New Roman" panose="02020603050405020304" pitchFamily="18" charset="0"/>
              </a:rPr>
              <a:t>In developing and developed countries, the service sector's value remains the highest out of industrial, agricultural, fishing &amp; forestry. </a:t>
            </a:r>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ArialMT"/>
                <a:ea typeface="Times New Roman" panose="02020603050405020304" pitchFamily="18" charset="0"/>
              </a:rPr>
              <a:t>There is no significant impact of population growth on the unemployment rate, as the annual population growth rate remains more or less constant, the unemployment rate decreases. </a:t>
            </a:r>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ArialMT"/>
                <a:ea typeface="Times New Roman" panose="02020603050405020304" pitchFamily="18" charset="0"/>
              </a:rPr>
              <a:t>A country's GDP by sector comprises three main sectors: Agriculture, services &amp; industry. </a:t>
            </a:r>
            <a:endParaRPr lang="en-GB"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52522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7BA3D5-9F2D-8AB0-ECEC-23510A795B3D}"/>
              </a:ext>
            </a:extLst>
          </p:cNvPr>
          <p:cNvSpPr txBox="1"/>
          <p:nvPr/>
        </p:nvSpPr>
        <p:spPr>
          <a:xfrm>
            <a:off x="428264" y="127322"/>
            <a:ext cx="4930815" cy="369332"/>
          </a:xfrm>
          <a:prstGeom prst="rect">
            <a:avLst/>
          </a:prstGeom>
          <a:noFill/>
        </p:spPr>
        <p:txBody>
          <a:bodyPr wrap="square" rtlCol="0">
            <a:spAutoFit/>
          </a:bodyPr>
          <a:lstStyle/>
          <a:p>
            <a:r>
              <a:rPr lang="en-US" b="1" dirty="0"/>
              <a:t>Australia findings (environment)</a:t>
            </a:r>
          </a:p>
        </p:txBody>
      </p:sp>
      <p:sp>
        <p:nvSpPr>
          <p:cNvPr id="6" name="TextBox 5">
            <a:extLst>
              <a:ext uri="{FF2B5EF4-FFF2-40B4-BE49-F238E27FC236}">
                <a16:creationId xmlns:a16="http://schemas.microsoft.com/office/drawing/2014/main" id="{28CE6E32-6C0B-2467-7E51-740F28CF47B1}"/>
              </a:ext>
            </a:extLst>
          </p:cNvPr>
          <p:cNvSpPr txBox="1"/>
          <p:nvPr/>
        </p:nvSpPr>
        <p:spPr>
          <a:xfrm>
            <a:off x="99272" y="496654"/>
            <a:ext cx="4930815" cy="3693319"/>
          </a:xfrm>
          <a:prstGeom prst="rect">
            <a:avLst/>
          </a:prstGeom>
          <a:noFill/>
        </p:spPr>
        <p:txBody>
          <a:bodyPr wrap="square" rtlCol="0">
            <a:spAutoFit/>
          </a:bodyPr>
          <a:lstStyle/>
          <a:p>
            <a:pPr marL="285750" indent="-285750">
              <a:buFont typeface="Arial" panose="020B0604020202020204" pitchFamily="34" charset="0"/>
              <a:buChar char="•"/>
            </a:pPr>
            <a:r>
              <a:rPr lang="en-GB" sz="1800" kern="0" dirty="0">
                <a:effectLst/>
                <a:latin typeface="ArialMT"/>
                <a:ea typeface="Times New Roman" panose="02020603050405020304" pitchFamily="18" charset="0"/>
                <a:cs typeface="Times New Roman" panose="02020603050405020304" pitchFamily="18" charset="0"/>
              </a:rPr>
              <a:t>Australia's total greenhouse emissions have slightly increased from 1990 to 2022 due to population increase. </a:t>
            </a:r>
          </a:p>
          <a:p>
            <a:pPr marL="285750" indent="-285750">
              <a:buFont typeface="Arial" panose="020B0604020202020204" pitchFamily="34" charset="0"/>
              <a:buChar char="•"/>
            </a:pPr>
            <a:r>
              <a:rPr lang="en-GB" sz="1800" kern="0" dirty="0">
                <a:effectLst/>
                <a:latin typeface="ArialMT"/>
                <a:ea typeface="Times New Roman" panose="02020603050405020304" pitchFamily="18" charset="0"/>
                <a:cs typeface="Times New Roman" panose="02020603050405020304" pitchFamily="18" charset="0"/>
              </a:rPr>
              <a:t>Unlike the UK, Australia has not set any specific emissions goal. As a result, Australia's CO2 emission is also increasing with the increase in population. </a:t>
            </a:r>
          </a:p>
          <a:p>
            <a:pPr marL="285750" indent="-285750">
              <a:buFont typeface="Arial" panose="020B0604020202020204" pitchFamily="34" charset="0"/>
              <a:buChar char="•"/>
            </a:pPr>
            <a:r>
              <a:rPr lang="en-GB" sz="1800" kern="0" dirty="0">
                <a:effectLst/>
                <a:latin typeface="ArialMT"/>
                <a:ea typeface="Times New Roman" panose="02020603050405020304" pitchFamily="18" charset="0"/>
                <a:cs typeface="Times New Roman" panose="02020603050405020304" pitchFamily="18" charset="0"/>
              </a:rPr>
              <a:t>However, the dampening of emission increase is primarily due to improvements in the efficiency of various devices used across different industrial and economic sectors.</a:t>
            </a:r>
          </a:p>
          <a:p>
            <a:endParaRPr lang="en-US" dirty="0"/>
          </a:p>
        </p:txBody>
      </p:sp>
      <p:pic>
        <p:nvPicPr>
          <p:cNvPr id="9" name="Picture 8" descr="A screenshot of a graph&#10;&#10;Description automatically generated">
            <a:extLst>
              <a:ext uri="{FF2B5EF4-FFF2-40B4-BE49-F238E27FC236}">
                <a16:creationId xmlns:a16="http://schemas.microsoft.com/office/drawing/2014/main" id="{E9632B1F-9EE5-4453-D547-549D4B951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9235" y="96885"/>
            <a:ext cx="6937094" cy="5416952"/>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EAF343AD-90E3-16CA-A69A-147C9D97FCBA}"/>
              </a:ext>
            </a:extLst>
          </p:cNvPr>
          <p:cNvSpPr txBox="1"/>
          <p:nvPr/>
        </p:nvSpPr>
        <p:spPr>
          <a:xfrm>
            <a:off x="6366076" y="5513837"/>
            <a:ext cx="4443412" cy="646331"/>
          </a:xfrm>
          <a:prstGeom prst="rect">
            <a:avLst/>
          </a:prstGeom>
          <a:noFill/>
        </p:spPr>
        <p:txBody>
          <a:bodyPr wrap="square" rtlCol="0">
            <a:spAutoFit/>
          </a:bodyPr>
          <a:lstStyle/>
          <a:p>
            <a:r>
              <a:rPr lang="en-US" sz="1200" dirty="0"/>
              <a:t>Source: </a:t>
            </a:r>
            <a:r>
              <a:rPr lang="en-GB" sz="1200" kern="0" dirty="0">
                <a:effectLst/>
                <a:latin typeface="Arial" panose="020B0604020202020204" pitchFamily="34" charset="0"/>
                <a:ea typeface="Times New Roman" panose="02020603050405020304" pitchFamily="18" charset="0"/>
              </a:rPr>
              <a:t>Created from Tableau &amp; sourced from the World Bank (Total greenhouse gas emissions (kt of CO2 equivalent), 2023).</a:t>
            </a:r>
            <a:r>
              <a:rPr lang="en-GB" sz="1200" dirty="0">
                <a:effectLst/>
              </a:rPr>
              <a:t> </a:t>
            </a:r>
            <a:endParaRPr lang="en-US" sz="1200" dirty="0"/>
          </a:p>
        </p:txBody>
      </p:sp>
    </p:spTree>
    <p:extLst>
      <p:ext uri="{BB962C8B-B14F-4D97-AF65-F5344CB8AC3E}">
        <p14:creationId xmlns:p14="http://schemas.microsoft.com/office/powerpoint/2010/main" val="203506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B38F-5CC8-ECA3-E960-AEAEC23AEE4F}"/>
              </a:ext>
            </a:extLst>
          </p:cNvPr>
          <p:cNvSpPr>
            <a:spLocks noGrp="1"/>
          </p:cNvSpPr>
          <p:nvPr>
            <p:ph type="title"/>
          </p:nvPr>
        </p:nvSpPr>
        <p:spPr/>
        <p:txBody>
          <a:bodyPr/>
          <a:lstStyle/>
          <a:p>
            <a:r>
              <a:rPr lang="en-US" dirty="0"/>
              <a:t>Australia   findings (environment)</a:t>
            </a:r>
          </a:p>
        </p:txBody>
      </p:sp>
      <p:sp>
        <p:nvSpPr>
          <p:cNvPr id="4" name="Text Placeholder 3">
            <a:extLst>
              <a:ext uri="{FF2B5EF4-FFF2-40B4-BE49-F238E27FC236}">
                <a16:creationId xmlns:a16="http://schemas.microsoft.com/office/drawing/2014/main" id="{62378FBB-9EB8-BF35-54C3-C8CE17E14130}"/>
              </a:ext>
            </a:extLst>
          </p:cNvPr>
          <p:cNvSpPr>
            <a:spLocks noGrp="1"/>
          </p:cNvSpPr>
          <p:nvPr>
            <p:ph type="body" sz="half" idx="2"/>
          </p:nvPr>
        </p:nvSpPr>
        <p:spPr>
          <a:xfrm>
            <a:off x="138897" y="3205491"/>
            <a:ext cx="4826642" cy="2248181"/>
          </a:xfrm>
        </p:spPr>
        <p:txBody>
          <a:bodyPr>
            <a:normAutofit fontScale="77500" lnSpcReduction="20000"/>
          </a:bodyPr>
          <a:lstStyle/>
          <a:p>
            <a:pPr marL="285750" indent="-285750">
              <a:buFont typeface="Arial" panose="020B0604020202020204" pitchFamily="34" charset="0"/>
              <a:buChar char="•"/>
            </a:pPr>
            <a:r>
              <a:rPr lang="en-GB" sz="1800" dirty="0">
                <a:solidFill>
                  <a:srgbClr val="2D2D2D"/>
                </a:solidFill>
                <a:effectLst/>
                <a:latin typeface="ArialMT"/>
                <a:ea typeface="Times New Roman" panose="02020603050405020304" pitchFamily="18" charset="0"/>
              </a:rPr>
              <a:t>Industrialisation and non-renewable energy use increase CO2 emissions, while renewable energy use, financial development, and automation reduce CO2 emissions in Australia (</a:t>
            </a:r>
            <a:r>
              <a:rPr lang="en-GB" sz="1800" dirty="0">
                <a:solidFill>
                  <a:srgbClr val="212121"/>
                </a:solidFill>
                <a:effectLst/>
                <a:latin typeface="ArialMT"/>
                <a:ea typeface="Times New Roman" panose="02020603050405020304" pitchFamily="18" charset="0"/>
              </a:rPr>
              <a:t>Rahman &amp; Alam,2022</a:t>
            </a:r>
            <a:r>
              <a:rPr lang="en-GB" sz="1800" dirty="0">
                <a:solidFill>
                  <a:srgbClr val="2D2D2D"/>
                </a:solidFill>
                <a:effectLst/>
                <a:latin typeface="ArialMT"/>
                <a:ea typeface="Times New Roman" panose="02020603050405020304" pitchFamily="18" charset="0"/>
              </a:rPr>
              <a:t>). </a:t>
            </a:r>
          </a:p>
          <a:p>
            <a:pPr marL="285750" indent="-285750">
              <a:buFont typeface="Arial" panose="020B0604020202020204" pitchFamily="34" charset="0"/>
              <a:buChar char="•"/>
            </a:pPr>
            <a:r>
              <a:rPr lang="en-GB" sz="1800" dirty="0">
                <a:solidFill>
                  <a:srgbClr val="2D2D2D"/>
                </a:solidFill>
                <a:effectLst/>
                <a:latin typeface="ArialMT"/>
                <a:ea typeface="Times New Roman" panose="02020603050405020304" pitchFamily="18" charset="0"/>
              </a:rPr>
              <a:t>A study used </a:t>
            </a:r>
            <a:r>
              <a:rPr lang="en-GB" sz="1800" dirty="0">
                <a:solidFill>
                  <a:srgbClr val="333333"/>
                </a:solidFill>
                <a:effectLst/>
                <a:latin typeface="ArialMT"/>
                <a:ea typeface="Times New Roman" panose="02020603050405020304" pitchFamily="18" charset="0"/>
              </a:rPr>
              <a:t>data from 1975 to 2018 and found that Australia increased oil and coal use while decreasing gas and electricity use</a:t>
            </a:r>
            <a:r>
              <a:rPr lang="en-GB" sz="1800" dirty="0">
                <a:effectLst/>
                <a:latin typeface="ArialMT"/>
                <a:ea typeface="Times New Roman" panose="02020603050405020304" pitchFamily="18" charset="0"/>
              </a:rPr>
              <a:t> (</a:t>
            </a:r>
            <a:r>
              <a:rPr lang="en-GB" sz="1800" dirty="0">
                <a:solidFill>
                  <a:srgbClr val="212121"/>
                </a:solidFill>
                <a:effectLst/>
                <a:latin typeface="ArialMT"/>
                <a:ea typeface="Times New Roman" panose="02020603050405020304" pitchFamily="18" charset="0"/>
              </a:rPr>
              <a:t>Munir </a:t>
            </a:r>
            <a:r>
              <a:rPr lang="en-GB" sz="1800" dirty="0">
                <a:effectLst/>
                <a:latin typeface="ArialMT"/>
                <a:ea typeface="Times New Roman" panose="02020603050405020304" pitchFamily="18" charset="0"/>
              </a:rPr>
              <a:t>&amp; </a:t>
            </a:r>
            <a:r>
              <a:rPr lang="en-GB" sz="1800" dirty="0">
                <a:solidFill>
                  <a:srgbClr val="212121"/>
                </a:solidFill>
                <a:effectLst/>
                <a:latin typeface="ArialMT"/>
                <a:ea typeface="Times New Roman" panose="02020603050405020304" pitchFamily="18" charset="0"/>
              </a:rPr>
              <a:t>Riaz</a:t>
            </a:r>
            <a:r>
              <a:rPr lang="en-GB" sz="1800" dirty="0">
                <a:effectLst/>
                <a:latin typeface="ArialMT"/>
                <a:ea typeface="Times New Roman" panose="02020603050405020304" pitchFamily="18" charset="0"/>
              </a:rPr>
              <a:t>, 2020).</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dirty="0"/>
          </a:p>
        </p:txBody>
      </p:sp>
      <p:pic>
        <p:nvPicPr>
          <p:cNvPr id="5" name="Content Placeholder 4" descr="A screenshot of a graph&#10;&#10;Description automatically generated">
            <a:extLst>
              <a:ext uri="{FF2B5EF4-FFF2-40B4-BE49-F238E27FC236}">
                <a16:creationId xmlns:a16="http://schemas.microsoft.com/office/drawing/2014/main" id="{5BBECC6A-8F67-7F62-E3E4-2C13F91AC1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50585" y="94396"/>
            <a:ext cx="6802517" cy="5150931"/>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1388DC5E-9E6D-7775-732A-C8057C6E193E}"/>
              </a:ext>
            </a:extLst>
          </p:cNvPr>
          <p:cNvSpPr txBox="1"/>
          <p:nvPr/>
        </p:nvSpPr>
        <p:spPr>
          <a:xfrm>
            <a:off x="5463251" y="5245328"/>
            <a:ext cx="4826643" cy="923330"/>
          </a:xfrm>
          <a:prstGeom prst="rect">
            <a:avLst/>
          </a:prstGeom>
          <a:noFill/>
        </p:spPr>
        <p:txBody>
          <a:bodyPr wrap="square" rtlCol="0">
            <a:spAutoFit/>
          </a:bodyPr>
          <a:lstStyle/>
          <a:p>
            <a:r>
              <a:rPr lang="en-GB" dirty="0"/>
              <a:t>Created from Tableau &amp; sourced from the World Bank (Energy use (kg of oil equivalent per capita), 2014). </a:t>
            </a:r>
            <a:endParaRPr lang="en-US" dirty="0"/>
          </a:p>
        </p:txBody>
      </p:sp>
    </p:spTree>
    <p:extLst>
      <p:ext uri="{BB962C8B-B14F-4D97-AF65-F5344CB8AC3E}">
        <p14:creationId xmlns:p14="http://schemas.microsoft.com/office/powerpoint/2010/main" val="103770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DDB8B-6AD4-507D-8CE5-36130EC9827B}"/>
              </a:ext>
            </a:extLst>
          </p:cNvPr>
          <p:cNvSpPr>
            <a:spLocks noGrp="1"/>
          </p:cNvSpPr>
          <p:nvPr>
            <p:ph type="title"/>
          </p:nvPr>
        </p:nvSpPr>
        <p:spPr/>
        <p:txBody>
          <a:bodyPr/>
          <a:lstStyle/>
          <a:p>
            <a:r>
              <a:rPr lang="en-US" dirty="0"/>
              <a:t>Australia   findings (environment)</a:t>
            </a:r>
          </a:p>
        </p:txBody>
      </p:sp>
      <p:sp>
        <p:nvSpPr>
          <p:cNvPr id="4" name="Text Placeholder 3">
            <a:extLst>
              <a:ext uri="{FF2B5EF4-FFF2-40B4-BE49-F238E27FC236}">
                <a16:creationId xmlns:a16="http://schemas.microsoft.com/office/drawing/2014/main" id="{26CD7C47-1E41-E098-5534-F923D5EE9FBB}"/>
              </a:ext>
            </a:extLst>
          </p:cNvPr>
          <p:cNvSpPr>
            <a:spLocks noGrp="1"/>
          </p:cNvSpPr>
          <p:nvPr>
            <p:ph type="body" sz="half" idx="2"/>
          </p:nvPr>
        </p:nvSpPr>
        <p:spPr/>
        <p:txBody>
          <a:bodyPr>
            <a:normAutofit fontScale="92500" lnSpcReduction="10000"/>
          </a:bodyPr>
          <a:lstStyle/>
          <a:p>
            <a:r>
              <a:rPr lang="en-GB" sz="1800" dirty="0">
                <a:effectLst/>
                <a:latin typeface="ArialMT"/>
              </a:rPr>
              <a:t>In 1995, around 90% of energy in Australia was generated using fossil fuels; however, this number has gone down to 71%. This would also reflect why the emission is not constant with population growth. </a:t>
            </a:r>
            <a:endParaRPr lang="en-GB" dirty="0"/>
          </a:p>
          <a:p>
            <a:endParaRPr lang="en-US" dirty="0"/>
          </a:p>
        </p:txBody>
      </p:sp>
      <p:pic>
        <p:nvPicPr>
          <p:cNvPr id="5" name="Content Placeholder 4" descr="A graph of different colored bars&#10;&#10;Description automatically generated with medium confidence">
            <a:extLst>
              <a:ext uri="{FF2B5EF4-FFF2-40B4-BE49-F238E27FC236}">
                <a16:creationId xmlns:a16="http://schemas.microsoft.com/office/drawing/2014/main" id="{8FDB5D67-8DB6-8473-355D-5F291AF14524}"/>
              </a:ext>
            </a:extLst>
          </p:cNvPr>
          <p:cNvPicPr>
            <a:picLocks noGrp="1" noChangeAspect="1"/>
          </p:cNvPicPr>
          <p:nvPr>
            <p:ph idx="1"/>
          </p:nvPr>
        </p:nvPicPr>
        <p:blipFill>
          <a:blip r:embed="rId2"/>
          <a:stretch>
            <a:fillRect/>
          </a:stretch>
        </p:blipFill>
        <p:spPr>
          <a:xfrm>
            <a:off x="4849792" y="150471"/>
            <a:ext cx="7199454" cy="5303201"/>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AC2A4BFE-C5C6-2441-A4CE-36E3B7EA1513}"/>
              </a:ext>
            </a:extLst>
          </p:cNvPr>
          <p:cNvSpPr txBox="1"/>
          <p:nvPr/>
        </p:nvSpPr>
        <p:spPr>
          <a:xfrm>
            <a:off x="5463251" y="5453672"/>
            <a:ext cx="4826643" cy="646331"/>
          </a:xfrm>
          <a:prstGeom prst="rect">
            <a:avLst/>
          </a:prstGeom>
          <a:noFill/>
        </p:spPr>
        <p:txBody>
          <a:bodyPr wrap="square" rtlCol="0">
            <a:spAutoFit/>
          </a:bodyPr>
          <a:lstStyle/>
          <a:p>
            <a:r>
              <a:rPr lang="en-GB" sz="1800" i="1" dirty="0">
                <a:solidFill>
                  <a:srgbClr val="425168"/>
                </a:solidFill>
                <a:effectLst/>
                <a:latin typeface="Arial" panose="020B0604020202020204" pitchFamily="34" charset="0"/>
              </a:rPr>
              <a:t>Energy Mix in Australia 1995 to 2021 (</a:t>
            </a:r>
            <a:r>
              <a:rPr lang="en-GB" sz="1800" i="1" dirty="0" err="1">
                <a:solidFill>
                  <a:srgbClr val="425168"/>
                </a:solidFill>
                <a:effectLst/>
                <a:latin typeface="Arial" panose="020B0604020202020204" pitchFamily="34" charset="0"/>
              </a:rPr>
              <a:t>Gov.AU</a:t>
            </a:r>
            <a:r>
              <a:rPr lang="en-GB" sz="1800" i="1" dirty="0">
                <a:solidFill>
                  <a:srgbClr val="425168"/>
                </a:solidFill>
                <a:effectLst/>
                <a:latin typeface="Arial" panose="020B0604020202020204" pitchFamily="34" charset="0"/>
              </a:rPr>
              <a:t>, 2021). </a:t>
            </a:r>
            <a:endParaRPr lang="en-GB" dirty="0"/>
          </a:p>
        </p:txBody>
      </p:sp>
    </p:spTree>
    <p:extLst>
      <p:ext uri="{BB962C8B-B14F-4D97-AF65-F5344CB8AC3E}">
        <p14:creationId xmlns:p14="http://schemas.microsoft.com/office/powerpoint/2010/main" val="370301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heckerboard(across)">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2769-E40B-C6EF-3892-8B7C179591DA}"/>
              </a:ext>
            </a:extLst>
          </p:cNvPr>
          <p:cNvSpPr>
            <a:spLocks noGrp="1"/>
          </p:cNvSpPr>
          <p:nvPr>
            <p:ph type="title"/>
          </p:nvPr>
        </p:nvSpPr>
        <p:spPr/>
        <p:txBody>
          <a:bodyPr/>
          <a:lstStyle/>
          <a:p>
            <a:r>
              <a:rPr lang="en-US" dirty="0"/>
              <a:t>External factor</a:t>
            </a:r>
          </a:p>
        </p:txBody>
      </p:sp>
      <p:sp>
        <p:nvSpPr>
          <p:cNvPr id="3" name="Content Placeholder 2">
            <a:extLst>
              <a:ext uri="{FF2B5EF4-FFF2-40B4-BE49-F238E27FC236}">
                <a16:creationId xmlns:a16="http://schemas.microsoft.com/office/drawing/2014/main" id="{6DC15B22-1584-9931-6020-0162E1C41687}"/>
              </a:ext>
            </a:extLst>
          </p:cNvPr>
          <p:cNvSpPr>
            <a:spLocks noGrp="1"/>
          </p:cNvSpPr>
          <p:nvPr>
            <p:ph idx="1"/>
          </p:nvPr>
        </p:nvSpPr>
        <p:spPr>
          <a:xfrm>
            <a:off x="1451579" y="2015732"/>
            <a:ext cx="9603275" cy="4199873"/>
          </a:xfrm>
        </p:spPr>
        <p:txBody>
          <a:bodyPr>
            <a:normAutofit fontScale="92500"/>
          </a:bodyPr>
          <a:lstStyle/>
          <a:p>
            <a:r>
              <a:rPr lang="en-GB" sz="1800" dirty="0">
                <a:solidFill>
                  <a:srgbClr val="3D3D3D"/>
                </a:solidFill>
                <a:effectLst/>
                <a:latin typeface="ArialMT"/>
              </a:rPr>
              <a:t>Paris Climate Agreement targets, as Australia's current target of a 26-28% reduction by 2030 is inadequate </a:t>
            </a:r>
            <a:r>
              <a:rPr lang="en-GB" sz="1800" dirty="0">
                <a:effectLst/>
                <a:latin typeface="ArialMT"/>
              </a:rPr>
              <a:t>(</a:t>
            </a:r>
            <a:r>
              <a:rPr lang="en-GB" sz="1800" dirty="0" err="1">
                <a:solidFill>
                  <a:srgbClr val="212121"/>
                </a:solidFill>
                <a:effectLst/>
                <a:latin typeface="ArialMT"/>
              </a:rPr>
              <a:t>Bourne</a:t>
            </a:r>
            <a:r>
              <a:rPr lang="en-GB" sz="1800" dirty="0">
                <a:solidFill>
                  <a:srgbClr val="212121"/>
                </a:solidFill>
                <a:effectLst/>
                <a:latin typeface="ArialMT"/>
              </a:rPr>
              <a:t> </a:t>
            </a:r>
            <a:r>
              <a:rPr lang="en-GB" sz="1800" dirty="0">
                <a:effectLst/>
                <a:latin typeface="ArialMT"/>
              </a:rPr>
              <a:t>et al., </a:t>
            </a:r>
            <a:r>
              <a:rPr lang="en-GB" sz="1800" dirty="0">
                <a:solidFill>
                  <a:srgbClr val="212121"/>
                </a:solidFill>
                <a:effectLst/>
                <a:latin typeface="ArialMT"/>
              </a:rPr>
              <a:t>2018</a:t>
            </a:r>
            <a:r>
              <a:rPr lang="en-GB" sz="1800" dirty="0">
                <a:effectLst/>
                <a:latin typeface="ArialMT"/>
              </a:rPr>
              <a:t>)</a:t>
            </a:r>
            <a:r>
              <a:rPr lang="en-GB" sz="1800" dirty="0">
                <a:solidFill>
                  <a:srgbClr val="3D3D3D"/>
                </a:solidFill>
                <a:effectLst/>
                <a:latin typeface="ArialMT"/>
              </a:rPr>
              <a:t>. Climate change authority suggests that by 2030, Australia should aim for 45-65% emissions, with zero net emissions before 2050</a:t>
            </a:r>
            <a:r>
              <a:rPr lang="en-GB" sz="1800" dirty="0">
                <a:effectLst/>
                <a:latin typeface="ArialMT"/>
              </a:rPr>
              <a:t>(</a:t>
            </a:r>
            <a:r>
              <a:rPr lang="en-GB" sz="1800" dirty="0" err="1">
                <a:solidFill>
                  <a:srgbClr val="212121"/>
                </a:solidFill>
                <a:effectLst/>
                <a:latin typeface="ArialMT"/>
              </a:rPr>
              <a:t>Bourne</a:t>
            </a:r>
            <a:r>
              <a:rPr lang="en-GB" sz="1800" dirty="0">
                <a:solidFill>
                  <a:srgbClr val="212121"/>
                </a:solidFill>
                <a:effectLst/>
                <a:latin typeface="ArialMT"/>
              </a:rPr>
              <a:t> </a:t>
            </a:r>
            <a:r>
              <a:rPr lang="en-GB" sz="1800" dirty="0">
                <a:effectLst/>
                <a:latin typeface="ArialMT"/>
              </a:rPr>
              <a:t>et al., </a:t>
            </a:r>
            <a:r>
              <a:rPr lang="en-GB" sz="1800" dirty="0">
                <a:solidFill>
                  <a:srgbClr val="212121"/>
                </a:solidFill>
                <a:effectLst/>
                <a:latin typeface="ArialMT"/>
              </a:rPr>
              <a:t>2018</a:t>
            </a:r>
            <a:r>
              <a:rPr lang="en-GB" sz="1800" dirty="0">
                <a:effectLst/>
                <a:latin typeface="ArialMT"/>
              </a:rPr>
              <a:t>)</a:t>
            </a:r>
            <a:r>
              <a:rPr lang="en-GB" sz="1800" dirty="0">
                <a:solidFill>
                  <a:srgbClr val="3D3D3D"/>
                </a:solidFill>
                <a:effectLst/>
                <a:latin typeface="ArialMT"/>
              </a:rPr>
              <a:t>. </a:t>
            </a:r>
            <a:endParaRPr lang="en-GB" dirty="0">
              <a:effectLst/>
            </a:endParaRPr>
          </a:p>
          <a:p>
            <a:r>
              <a:rPr lang="en-GB" sz="1800" dirty="0">
                <a:solidFill>
                  <a:srgbClr val="212121"/>
                </a:solidFill>
                <a:effectLst/>
                <a:latin typeface="ArialMT"/>
              </a:rPr>
              <a:t>In Queensland, Australia, the livestock sector alone is responsible for 70% of emissions </a:t>
            </a:r>
            <a:r>
              <a:rPr lang="en-GB" sz="1800" dirty="0">
                <a:effectLst/>
                <a:latin typeface="ArialMT"/>
              </a:rPr>
              <a:t>(</a:t>
            </a:r>
            <a:r>
              <a:rPr lang="en-GB" sz="1800" dirty="0" err="1">
                <a:solidFill>
                  <a:srgbClr val="212121"/>
                </a:solidFill>
                <a:effectLst/>
                <a:latin typeface="ArialMT"/>
              </a:rPr>
              <a:t>Panchasara</a:t>
            </a:r>
            <a:r>
              <a:rPr lang="en-GB" sz="1800" dirty="0">
                <a:solidFill>
                  <a:srgbClr val="212121"/>
                </a:solidFill>
                <a:effectLst/>
                <a:latin typeface="ArialMT"/>
              </a:rPr>
              <a:t> </a:t>
            </a:r>
            <a:r>
              <a:rPr lang="en-GB" sz="1800" dirty="0">
                <a:effectLst/>
                <a:latin typeface="ArialMT"/>
              </a:rPr>
              <a:t>et al., </a:t>
            </a:r>
            <a:r>
              <a:rPr lang="en-GB" sz="1800" dirty="0">
                <a:solidFill>
                  <a:srgbClr val="212121"/>
                </a:solidFill>
                <a:effectLst/>
                <a:latin typeface="ArialMT"/>
              </a:rPr>
              <a:t>2021</a:t>
            </a:r>
            <a:r>
              <a:rPr lang="en-GB" sz="1800" dirty="0">
                <a:effectLst/>
                <a:latin typeface="ArialMT"/>
              </a:rPr>
              <a:t>)</a:t>
            </a:r>
            <a:r>
              <a:rPr lang="en-GB" sz="1800" dirty="0">
                <a:solidFill>
                  <a:srgbClr val="212121"/>
                </a:solidFill>
                <a:effectLst/>
                <a:latin typeface="ArialMT"/>
              </a:rPr>
              <a:t>. </a:t>
            </a:r>
            <a:endParaRPr lang="en-GB" dirty="0">
              <a:effectLst/>
            </a:endParaRPr>
          </a:p>
          <a:p>
            <a:r>
              <a:rPr lang="en-GB" sz="1800" dirty="0">
                <a:solidFill>
                  <a:srgbClr val="3D3D3D"/>
                </a:solidFill>
                <a:effectLst/>
                <a:latin typeface="ArialMT"/>
              </a:rPr>
              <a:t>Several studies have consistently found no technical barriers to Australia achieving secure, reliable power from a high proportion of renewable electricity </a:t>
            </a:r>
            <a:r>
              <a:rPr lang="en-GB" sz="1800" dirty="0">
                <a:effectLst/>
                <a:latin typeface="ArialMT"/>
              </a:rPr>
              <a:t>(</a:t>
            </a:r>
            <a:r>
              <a:rPr lang="en-GB" sz="1800" dirty="0" err="1">
                <a:solidFill>
                  <a:srgbClr val="212121"/>
                </a:solidFill>
                <a:effectLst/>
                <a:latin typeface="ArialMT"/>
              </a:rPr>
              <a:t>Bourne</a:t>
            </a:r>
            <a:r>
              <a:rPr lang="en-GB" sz="1800" dirty="0">
                <a:solidFill>
                  <a:srgbClr val="212121"/>
                </a:solidFill>
                <a:effectLst/>
                <a:latin typeface="ArialMT"/>
              </a:rPr>
              <a:t> </a:t>
            </a:r>
            <a:r>
              <a:rPr lang="en-GB" sz="1800" dirty="0">
                <a:effectLst/>
                <a:latin typeface="ArialMT"/>
              </a:rPr>
              <a:t>et al., </a:t>
            </a:r>
            <a:r>
              <a:rPr lang="en-GB" sz="1800" dirty="0">
                <a:solidFill>
                  <a:srgbClr val="212121"/>
                </a:solidFill>
                <a:effectLst/>
                <a:latin typeface="ArialMT"/>
              </a:rPr>
              <a:t>2018</a:t>
            </a:r>
            <a:r>
              <a:rPr lang="en-GB" sz="1800" dirty="0">
                <a:effectLst/>
                <a:latin typeface="ArialMT"/>
              </a:rPr>
              <a:t>)</a:t>
            </a:r>
            <a:r>
              <a:rPr lang="en-GB" sz="1800" dirty="0">
                <a:solidFill>
                  <a:srgbClr val="3D3D3D"/>
                </a:solidFill>
                <a:effectLst/>
                <a:latin typeface="ArialMT"/>
              </a:rPr>
              <a:t>. </a:t>
            </a:r>
            <a:endParaRPr lang="en-GB" dirty="0">
              <a:effectLst/>
            </a:endParaRPr>
          </a:p>
          <a:p>
            <a:r>
              <a:rPr lang="en-GB" sz="1800" dirty="0">
                <a:solidFill>
                  <a:srgbClr val="0C0F19"/>
                </a:solidFill>
                <a:effectLst/>
                <a:latin typeface="ArialMT"/>
              </a:rPr>
              <a:t>GHG emissions from housing are underestimated by 60% </a:t>
            </a:r>
            <a:r>
              <a:rPr lang="en-GB" sz="1800" dirty="0">
                <a:effectLst/>
                <a:latin typeface="ArialMT"/>
              </a:rPr>
              <a:t>(</a:t>
            </a:r>
            <a:r>
              <a:rPr lang="en-GB" sz="1800" dirty="0">
                <a:solidFill>
                  <a:srgbClr val="212121"/>
                </a:solidFill>
                <a:effectLst/>
                <a:latin typeface="ArialMT"/>
              </a:rPr>
              <a:t>Schmidt </a:t>
            </a:r>
            <a:r>
              <a:rPr lang="en-GB" sz="1800" dirty="0">
                <a:effectLst/>
                <a:latin typeface="ArialMT"/>
              </a:rPr>
              <a:t>et al., </a:t>
            </a:r>
            <a:r>
              <a:rPr lang="en-GB" sz="1800" dirty="0">
                <a:solidFill>
                  <a:srgbClr val="212121"/>
                </a:solidFill>
                <a:effectLst/>
                <a:latin typeface="ArialMT"/>
              </a:rPr>
              <a:t>2020</a:t>
            </a:r>
            <a:r>
              <a:rPr lang="en-GB" sz="1800" dirty="0">
                <a:effectLst/>
                <a:latin typeface="ArialMT"/>
              </a:rPr>
              <a:t>)</a:t>
            </a:r>
            <a:r>
              <a:rPr lang="en-GB" sz="1800" dirty="0">
                <a:solidFill>
                  <a:srgbClr val="0C0F19"/>
                </a:solidFill>
                <a:effectLst/>
                <a:latin typeface="ArialMT"/>
              </a:rPr>
              <a:t>. </a:t>
            </a:r>
          </a:p>
          <a:p>
            <a:r>
              <a:rPr lang="en-GB" sz="1800" dirty="0">
                <a:solidFill>
                  <a:srgbClr val="2D2D2D"/>
                </a:solidFill>
                <a:effectLst/>
                <a:latin typeface="ArialMT"/>
              </a:rPr>
              <a:t>Due to packaging materials, online food delivery services in Australia produce 0.15 to 0.29 kg CO2e of greenhouse gas emissions per order </a:t>
            </a:r>
            <a:r>
              <a:rPr lang="en-GB" sz="1800" dirty="0">
                <a:effectLst/>
                <a:latin typeface="ArialMT"/>
              </a:rPr>
              <a:t>(</a:t>
            </a:r>
            <a:r>
              <a:rPr lang="en-GB" sz="1800" dirty="0" err="1">
                <a:solidFill>
                  <a:srgbClr val="212121"/>
                </a:solidFill>
                <a:effectLst/>
                <a:latin typeface="ArialMT"/>
              </a:rPr>
              <a:t>Arunan</a:t>
            </a:r>
            <a:r>
              <a:rPr lang="en-GB" sz="1800" dirty="0">
                <a:solidFill>
                  <a:srgbClr val="212121"/>
                </a:solidFill>
                <a:effectLst/>
                <a:latin typeface="ArialMT"/>
              </a:rPr>
              <a:t> </a:t>
            </a:r>
            <a:r>
              <a:rPr lang="en-GB" sz="1800" dirty="0">
                <a:effectLst/>
                <a:latin typeface="ArialMT"/>
              </a:rPr>
              <a:t>&amp; </a:t>
            </a:r>
            <a:r>
              <a:rPr lang="en-GB" sz="1800" dirty="0">
                <a:solidFill>
                  <a:srgbClr val="212121"/>
                </a:solidFill>
                <a:effectLst/>
                <a:latin typeface="ArialMT"/>
              </a:rPr>
              <a:t>Crawford</a:t>
            </a:r>
            <a:r>
              <a:rPr lang="en-GB" sz="1800" dirty="0">
                <a:effectLst/>
                <a:latin typeface="ArialMT"/>
              </a:rPr>
              <a:t>, </a:t>
            </a:r>
            <a:r>
              <a:rPr lang="en-GB" sz="1800" dirty="0">
                <a:solidFill>
                  <a:srgbClr val="212121"/>
                </a:solidFill>
                <a:effectLst/>
                <a:latin typeface="ArialMT"/>
              </a:rPr>
              <a:t>2021</a:t>
            </a:r>
            <a:r>
              <a:rPr lang="en-GB" sz="1800" dirty="0">
                <a:effectLst/>
                <a:latin typeface="ArialMT"/>
              </a:rPr>
              <a:t>)</a:t>
            </a:r>
            <a:r>
              <a:rPr lang="en-GB" sz="1800" dirty="0">
                <a:solidFill>
                  <a:srgbClr val="2D2D2D"/>
                </a:solidFill>
                <a:effectLst/>
                <a:latin typeface="ArialMT"/>
              </a:rPr>
              <a:t>. The emissions are predicted to increase by 132% by 2024 </a:t>
            </a:r>
            <a:r>
              <a:rPr lang="en-GB" sz="1800" dirty="0">
                <a:effectLst/>
                <a:latin typeface="ArialMT"/>
              </a:rPr>
              <a:t>(</a:t>
            </a:r>
            <a:r>
              <a:rPr lang="en-GB" sz="1800" dirty="0" err="1">
                <a:solidFill>
                  <a:srgbClr val="212121"/>
                </a:solidFill>
                <a:effectLst/>
                <a:latin typeface="ArialMT"/>
              </a:rPr>
              <a:t>Arunan</a:t>
            </a:r>
            <a:r>
              <a:rPr lang="en-GB" sz="1800" dirty="0">
                <a:solidFill>
                  <a:srgbClr val="212121"/>
                </a:solidFill>
                <a:effectLst/>
                <a:latin typeface="ArialMT"/>
              </a:rPr>
              <a:t> </a:t>
            </a:r>
            <a:r>
              <a:rPr lang="en-GB" sz="1800" dirty="0">
                <a:effectLst/>
                <a:latin typeface="ArialMT"/>
              </a:rPr>
              <a:t>&amp; </a:t>
            </a:r>
            <a:r>
              <a:rPr lang="en-GB" sz="1800" dirty="0">
                <a:solidFill>
                  <a:srgbClr val="212121"/>
                </a:solidFill>
                <a:effectLst/>
                <a:latin typeface="ArialMT"/>
              </a:rPr>
              <a:t>Crawford</a:t>
            </a:r>
            <a:r>
              <a:rPr lang="en-GB" sz="1800" dirty="0">
                <a:effectLst/>
                <a:latin typeface="ArialMT"/>
              </a:rPr>
              <a:t>, </a:t>
            </a:r>
            <a:r>
              <a:rPr lang="en-GB" sz="1800" dirty="0">
                <a:solidFill>
                  <a:srgbClr val="212121"/>
                </a:solidFill>
                <a:effectLst/>
                <a:latin typeface="ArialMT"/>
              </a:rPr>
              <a:t>2021</a:t>
            </a:r>
            <a:r>
              <a:rPr lang="en-GB" sz="1800" dirty="0">
                <a:effectLst/>
                <a:latin typeface="ArialMT"/>
              </a:rPr>
              <a:t>)</a:t>
            </a:r>
            <a:r>
              <a:rPr lang="en-GB" sz="1800" dirty="0">
                <a:solidFill>
                  <a:srgbClr val="2D2D2D"/>
                </a:solidFill>
                <a:effectLst/>
                <a:latin typeface="ArialMT"/>
              </a:rPr>
              <a:t>. </a:t>
            </a:r>
            <a:endParaRPr lang="en-GB" sz="1400" dirty="0"/>
          </a:p>
          <a:p>
            <a:endParaRPr lang="en-GB" sz="1600" dirty="0">
              <a:effectLst/>
            </a:endParaRPr>
          </a:p>
          <a:p>
            <a:endParaRPr lang="en-GB" sz="1800" dirty="0">
              <a:solidFill>
                <a:srgbClr val="0C0F19"/>
              </a:solidFill>
              <a:effectLst/>
              <a:latin typeface="ArialMT"/>
            </a:endParaRPr>
          </a:p>
          <a:p>
            <a:endParaRPr lang="en-GB" dirty="0">
              <a:effectLst/>
            </a:endParaRPr>
          </a:p>
          <a:p>
            <a:endParaRPr lang="en-GB" dirty="0">
              <a:effectLst/>
            </a:endParaRPr>
          </a:p>
          <a:p>
            <a:endParaRPr lang="en-US" dirty="0"/>
          </a:p>
        </p:txBody>
      </p:sp>
    </p:spTree>
    <p:extLst>
      <p:ext uri="{BB962C8B-B14F-4D97-AF65-F5344CB8AC3E}">
        <p14:creationId xmlns:p14="http://schemas.microsoft.com/office/powerpoint/2010/main" val="924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7AE9-927E-ED82-96DB-A4D4F42F09E4}"/>
              </a:ext>
            </a:extLst>
          </p:cNvPr>
          <p:cNvSpPr>
            <a:spLocks noGrp="1"/>
          </p:cNvSpPr>
          <p:nvPr>
            <p:ph type="title"/>
          </p:nvPr>
        </p:nvSpPr>
        <p:spPr>
          <a:xfrm>
            <a:off x="1451579" y="804520"/>
            <a:ext cx="9603275" cy="1098926"/>
          </a:xfrm>
        </p:spPr>
        <p:txBody>
          <a:bodyPr>
            <a:normAutofit/>
          </a:bodyPr>
          <a:lstStyle/>
          <a:p>
            <a:r>
              <a:rPr lang="en-GB" dirty="0">
                <a:latin typeface="Arial" panose="020B0604020202020204" pitchFamily="34" charset="0"/>
                <a:cs typeface="Arial" panose="020B0604020202020204" pitchFamily="34" charset="0"/>
              </a:rPr>
              <a:t>Research Aim</a:t>
            </a:r>
          </a:p>
        </p:txBody>
      </p:sp>
      <p:sp>
        <p:nvSpPr>
          <p:cNvPr id="3" name="Content Placeholder 2">
            <a:extLst>
              <a:ext uri="{FF2B5EF4-FFF2-40B4-BE49-F238E27FC236}">
                <a16:creationId xmlns:a16="http://schemas.microsoft.com/office/drawing/2014/main" id="{3FE9B7A9-12A7-E23A-9776-308426B1091A}"/>
              </a:ext>
            </a:extLst>
          </p:cNvPr>
          <p:cNvSpPr>
            <a:spLocks noGrp="1"/>
          </p:cNvSpPr>
          <p:nvPr>
            <p:ph idx="1"/>
          </p:nvPr>
        </p:nvSpPr>
        <p:spPr>
          <a:xfrm>
            <a:off x="1451579" y="2015732"/>
            <a:ext cx="10118380" cy="3927868"/>
          </a:xfrm>
        </p:spPr>
        <p:txBody>
          <a:bodyPr/>
          <a:lstStyle/>
          <a:p>
            <a:pPr marL="0" indent="0">
              <a:buNone/>
            </a:pPr>
            <a:r>
              <a:rPr lang="en-GB" sz="2800" dirty="0">
                <a:latin typeface="Arial" panose="020B0604020202020204" pitchFamily="34" charset="0"/>
                <a:cs typeface="Arial" panose="020B0604020202020204" pitchFamily="34" charset="0"/>
              </a:rPr>
              <a:t>Impact of Population Trend on Sustainability.</a:t>
            </a:r>
          </a:p>
          <a:p>
            <a:r>
              <a:rPr lang="en-GB" dirty="0">
                <a:latin typeface="Arial" panose="020B0604020202020204" pitchFamily="34" charset="0"/>
                <a:cs typeface="Arial" panose="020B0604020202020204" pitchFamily="34" charset="0"/>
              </a:rPr>
              <a:t>Environment </a:t>
            </a:r>
          </a:p>
          <a:p>
            <a:r>
              <a:rPr lang="en-GB" dirty="0">
                <a:latin typeface="Arial" panose="020B0604020202020204" pitchFamily="34" charset="0"/>
                <a:cs typeface="Arial" panose="020B0604020202020204" pitchFamily="34" charset="0"/>
              </a:rPr>
              <a:t>Economic </a:t>
            </a:r>
          </a:p>
          <a:p>
            <a:r>
              <a:rPr lang="en-GB" dirty="0">
                <a:latin typeface="Arial" panose="020B0604020202020204" pitchFamily="34" charset="0"/>
                <a:cs typeface="Arial" panose="020B0604020202020204" pitchFamily="34" charset="0"/>
              </a:rPr>
              <a:t>Social</a:t>
            </a:r>
          </a:p>
          <a:p>
            <a:endParaRPr lang="en-GB" dirty="0"/>
          </a:p>
        </p:txBody>
      </p:sp>
    </p:spTree>
    <p:extLst>
      <p:ext uri="{BB962C8B-B14F-4D97-AF65-F5344CB8AC3E}">
        <p14:creationId xmlns:p14="http://schemas.microsoft.com/office/powerpoint/2010/main" val="241997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9D1D-1C8E-EC42-F602-2CF636FA532B}"/>
              </a:ext>
            </a:extLst>
          </p:cNvPr>
          <p:cNvSpPr>
            <a:spLocks noGrp="1"/>
          </p:cNvSpPr>
          <p:nvPr>
            <p:ph type="title"/>
          </p:nvPr>
        </p:nvSpPr>
        <p:spPr/>
        <p:txBody>
          <a:bodyPr/>
          <a:lstStyle/>
          <a:p>
            <a:r>
              <a:rPr lang="en-US" dirty="0" err="1"/>
              <a:t>Uk</a:t>
            </a:r>
            <a:r>
              <a:rPr lang="en-US" dirty="0"/>
              <a:t> findings(environmental)</a:t>
            </a:r>
          </a:p>
        </p:txBody>
      </p:sp>
      <p:sp>
        <p:nvSpPr>
          <p:cNvPr id="4" name="Text Placeholder 3">
            <a:extLst>
              <a:ext uri="{FF2B5EF4-FFF2-40B4-BE49-F238E27FC236}">
                <a16:creationId xmlns:a16="http://schemas.microsoft.com/office/drawing/2014/main" id="{8BE1BA9A-4831-32E3-B59F-4E1708FE5DCE}"/>
              </a:ext>
            </a:extLst>
          </p:cNvPr>
          <p:cNvSpPr>
            <a:spLocks noGrp="1"/>
          </p:cNvSpPr>
          <p:nvPr>
            <p:ph type="body" sz="half" idx="2"/>
          </p:nvPr>
        </p:nvSpPr>
        <p:spPr/>
        <p:txBody>
          <a:bodyPr/>
          <a:lstStyle/>
          <a:p>
            <a:r>
              <a:rPr lang="en-GB" sz="1600" dirty="0">
                <a:solidFill>
                  <a:srgbClr val="161719"/>
                </a:solidFill>
                <a:effectLst/>
                <a:latin typeface="Arial" panose="020B0604020202020204" pitchFamily="34" charset="0"/>
                <a:ea typeface="Times New Roman" panose="02020603050405020304" pitchFamily="18" charset="0"/>
              </a:rPr>
              <a:t>The UK's CO2 emissions have decreased by over 52% between 1990 and 2022, despite a slight population growth. The decline is mainly attributed to the increase in reliance on renewable energy.</a:t>
            </a:r>
            <a:endParaRPr lang="en-GB" sz="16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screenshot of a graph&#10;&#10;Description automatically generated">
            <a:extLst>
              <a:ext uri="{FF2B5EF4-FFF2-40B4-BE49-F238E27FC236}">
                <a16:creationId xmlns:a16="http://schemas.microsoft.com/office/drawing/2014/main" id="{B317462D-B86F-62FA-6008-52391DC01E8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6363" y="127322"/>
            <a:ext cx="6747136" cy="496299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5C6D95FD-C7C3-53A4-CC73-0CE860D3281F}"/>
              </a:ext>
            </a:extLst>
          </p:cNvPr>
          <p:cNvSpPr txBox="1"/>
          <p:nvPr/>
        </p:nvSpPr>
        <p:spPr>
          <a:xfrm>
            <a:off x="5451676" y="5230316"/>
            <a:ext cx="4826643" cy="923330"/>
          </a:xfrm>
          <a:prstGeom prst="rect">
            <a:avLst/>
          </a:prstGeom>
          <a:noFill/>
        </p:spPr>
        <p:txBody>
          <a:bodyPr wrap="square" rtlCol="0">
            <a:spAutoFit/>
          </a:bodyPr>
          <a:lstStyle/>
          <a:p>
            <a:r>
              <a:rPr lang="en-US" dirty="0"/>
              <a:t>Source: </a:t>
            </a:r>
            <a:r>
              <a:rPr lang="en-GB" kern="0" dirty="0">
                <a:latin typeface="Arial" panose="020B0604020202020204" pitchFamily="34" charset="0"/>
                <a:ea typeface="Times New Roman" panose="02020603050405020304" pitchFamily="18" charset="0"/>
              </a:rPr>
              <a:t>Created from Tableau &amp; sourced from the World Bank (Total greenhouse gas emissions (kt of CO2 equivalent), 2023).</a:t>
            </a:r>
            <a:r>
              <a:rPr lang="en-GB" dirty="0"/>
              <a:t> </a:t>
            </a:r>
            <a:endParaRPr lang="en-US" dirty="0"/>
          </a:p>
        </p:txBody>
      </p:sp>
    </p:spTree>
    <p:extLst>
      <p:ext uri="{BB962C8B-B14F-4D97-AF65-F5344CB8AC3E}">
        <p14:creationId xmlns:p14="http://schemas.microsoft.com/office/powerpoint/2010/main" val="178105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checkerboard(across)">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dissolv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775B-67C3-23CC-90E8-D94BB6C58112}"/>
              </a:ext>
            </a:extLst>
          </p:cNvPr>
          <p:cNvSpPr>
            <a:spLocks noGrp="1"/>
          </p:cNvSpPr>
          <p:nvPr>
            <p:ph type="title"/>
          </p:nvPr>
        </p:nvSpPr>
        <p:spPr/>
        <p:txBody>
          <a:bodyPr/>
          <a:lstStyle/>
          <a:p>
            <a:r>
              <a:rPr lang="en-US" dirty="0" err="1"/>
              <a:t>Uk</a:t>
            </a:r>
            <a:r>
              <a:rPr lang="en-US" dirty="0"/>
              <a:t> findings</a:t>
            </a:r>
            <a:br>
              <a:rPr lang="en-US" dirty="0"/>
            </a:br>
            <a:r>
              <a:rPr lang="en-US" dirty="0"/>
              <a:t>(environmental)</a:t>
            </a:r>
          </a:p>
        </p:txBody>
      </p:sp>
      <p:sp>
        <p:nvSpPr>
          <p:cNvPr id="4" name="Text Placeholder 3">
            <a:extLst>
              <a:ext uri="{FF2B5EF4-FFF2-40B4-BE49-F238E27FC236}">
                <a16:creationId xmlns:a16="http://schemas.microsoft.com/office/drawing/2014/main" id="{9B84C52C-D894-2803-A6C9-9406C95B1538}"/>
              </a:ext>
            </a:extLst>
          </p:cNvPr>
          <p:cNvSpPr>
            <a:spLocks noGrp="1"/>
          </p:cNvSpPr>
          <p:nvPr>
            <p:ph type="body" sz="half" idx="2"/>
          </p:nvPr>
        </p:nvSpPr>
        <p:spPr>
          <a:xfrm>
            <a:off x="114301" y="3205491"/>
            <a:ext cx="4605384" cy="2248181"/>
          </a:xfrm>
        </p:spPr>
        <p:txBody>
          <a:bodyPr>
            <a:normAutofit/>
          </a:bodyPr>
          <a:lstStyle/>
          <a:p>
            <a:pPr marL="285750" indent="-285750">
              <a:buFont typeface="Arial" panose="020B0604020202020204" pitchFamily="34" charset="0"/>
              <a:buChar char="•"/>
            </a:pPr>
            <a:r>
              <a:rPr lang="en-GB" sz="1600" kern="100" dirty="0">
                <a:effectLst/>
                <a:latin typeface="Arial" panose="020B0604020202020204" pitchFamily="34" charset="0"/>
                <a:ea typeface="Calibri" panose="020F0502020204030204" pitchFamily="34" charset="0"/>
                <a:cs typeface="Times New Roman" panose="02020603050405020304" pitchFamily="18" charset="0"/>
              </a:rPr>
              <a:t>Since 1990, the use of coal and oil has significantly decreased in the UK. In 1990, 56.4 million tonnes of oil equivalent coal were used, while in 2022, only 1.2 million tonnes of oil equivalent were used. The main reason for the UK's declining emissions is the change in energy sources.</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A graph of different colored bars&#10;&#10;Description automatically generated">
            <a:extLst>
              <a:ext uri="{FF2B5EF4-FFF2-40B4-BE49-F238E27FC236}">
                <a16:creationId xmlns:a16="http://schemas.microsoft.com/office/drawing/2014/main" id="{E9F538E4-BC51-89ED-B273-E87482D73CFA}"/>
              </a:ext>
            </a:extLst>
          </p:cNvPr>
          <p:cNvPicPr>
            <a:picLocks noGrp="1" noChangeAspect="1"/>
          </p:cNvPicPr>
          <p:nvPr>
            <p:ph idx="1"/>
          </p:nvPr>
        </p:nvPicPr>
        <p:blipFill>
          <a:blip r:embed="rId2"/>
          <a:stretch>
            <a:fillRect/>
          </a:stretch>
        </p:blipFill>
        <p:spPr>
          <a:xfrm>
            <a:off x="4849791" y="115748"/>
            <a:ext cx="7227907" cy="525402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D6CDE1EC-94F6-9B28-1734-723D27FF1B49}"/>
              </a:ext>
            </a:extLst>
          </p:cNvPr>
          <p:cNvSpPr txBox="1"/>
          <p:nvPr/>
        </p:nvSpPr>
        <p:spPr>
          <a:xfrm>
            <a:off x="4849791" y="5369768"/>
            <a:ext cx="4826643" cy="646331"/>
          </a:xfrm>
          <a:prstGeom prst="rect">
            <a:avLst/>
          </a:prstGeom>
          <a:noFill/>
        </p:spPr>
        <p:txBody>
          <a:bodyPr wrap="square" rtlCol="0">
            <a:spAutoFit/>
          </a:bodyPr>
          <a:lstStyle/>
          <a:p>
            <a:r>
              <a:rPr lang="en-GB" sz="1800" i="1" dirty="0">
                <a:solidFill>
                  <a:srgbClr val="425168"/>
                </a:solidFill>
                <a:effectLst/>
                <a:latin typeface="Arial" panose="020B0604020202020204" pitchFamily="34" charset="0"/>
              </a:rPr>
              <a:t>Energy Sources in the UK in 1990, 2000, 2010, 2018, 2019, and 2020 (UKGOV,2021).</a:t>
            </a:r>
            <a:endParaRPr lang="en-GB" dirty="0"/>
          </a:p>
        </p:txBody>
      </p:sp>
    </p:spTree>
    <p:extLst>
      <p:ext uri="{BB962C8B-B14F-4D97-AF65-F5344CB8AC3E}">
        <p14:creationId xmlns:p14="http://schemas.microsoft.com/office/powerpoint/2010/main" val="258951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checkerboard(across)">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B70C-A0FF-DA05-6C4A-590A8674D9D2}"/>
              </a:ext>
            </a:extLst>
          </p:cNvPr>
          <p:cNvSpPr>
            <a:spLocks noGrp="1"/>
          </p:cNvSpPr>
          <p:nvPr>
            <p:ph type="title"/>
          </p:nvPr>
        </p:nvSpPr>
        <p:spPr/>
        <p:txBody>
          <a:bodyPr/>
          <a:lstStyle/>
          <a:p>
            <a:r>
              <a:rPr lang="en-US" dirty="0" err="1"/>
              <a:t>Uk</a:t>
            </a:r>
            <a:r>
              <a:rPr lang="en-US" dirty="0"/>
              <a:t> findings</a:t>
            </a:r>
            <a:br>
              <a:rPr lang="en-US" dirty="0"/>
            </a:br>
            <a:r>
              <a:rPr lang="en-US" dirty="0"/>
              <a:t>(environmental)</a:t>
            </a:r>
          </a:p>
        </p:txBody>
      </p:sp>
      <p:sp>
        <p:nvSpPr>
          <p:cNvPr id="4" name="Text Placeholder 3">
            <a:extLst>
              <a:ext uri="{FF2B5EF4-FFF2-40B4-BE49-F238E27FC236}">
                <a16:creationId xmlns:a16="http://schemas.microsoft.com/office/drawing/2014/main" id="{3020E114-AC0D-188F-FDD4-F6CBA03F47B0}"/>
              </a:ext>
            </a:extLst>
          </p:cNvPr>
          <p:cNvSpPr>
            <a:spLocks noGrp="1"/>
          </p:cNvSpPr>
          <p:nvPr>
            <p:ph type="body" sz="half" idx="2"/>
          </p:nvPr>
        </p:nvSpPr>
        <p:spPr>
          <a:xfrm>
            <a:off x="208345" y="3205491"/>
            <a:ext cx="4511340" cy="2248181"/>
          </a:xfrm>
        </p:spPr>
        <p:txBody>
          <a:bodyPr>
            <a:normAutofit/>
          </a:bodyPr>
          <a:lstStyle/>
          <a:p>
            <a:r>
              <a:rPr lang="en-GB" sz="1800" dirty="0">
                <a:effectLst/>
                <a:latin typeface="ArialMT"/>
                <a:ea typeface="Times New Roman" panose="02020603050405020304" pitchFamily="18" charset="0"/>
              </a:rPr>
              <a:t>When the annual population growth increases the energy use per capita decreases and vice versa which indicates that population growth has no significant impact on energy use per capita in the UK. </a:t>
            </a:r>
            <a:endParaRPr lang="en-GB" sz="18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graph of the country name and number&#10;&#10;Description automatically generated with medium confidence">
            <a:extLst>
              <a:ext uri="{FF2B5EF4-FFF2-40B4-BE49-F238E27FC236}">
                <a16:creationId xmlns:a16="http://schemas.microsoft.com/office/drawing/2014/main" id="{9B2783F5-5E0A-F79E-661B-5CC806B4FA7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6363" y="173620"/>
            <a:ext cx="6797292" cy="4942099"/>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67063D07-4AF6-6841-DB09-ACC55C0D4AE6}"/>
              </a:ext>
            </a:extLst>
          </p:cNvPr>
          <p:cNvSpPr txBox="1"/>
          <p:nvPr/>
        </p:nvSpPr>
        <p:spPr>
          <a:xfrm>
            <a:off x="5058995" y="5130506"/>
            <a:ext cx="4826643" cy="923330"/>
          </a:xfrm>
          <a:prstGeom prst="rect">
            <a:avLst/>
          </a:prstGeom>
          <a:noFill/>
        </p:spPr>
        <p:txBody>
          <a:bodyPr wrap="square" rtlCol="0">
            <a:spAutoFit/>
          </a:bodyPr>
          <a:lstStyle/>
          <a:p>
            <a:r>
              <a:rPr lang="en-GB" dirty="0"/>
              <a:t>Created from Tableau &amp; sourced from the World Bank (Energy use (kg of oil equivalent per capita), 2014). </a:t>
            </a:r>
            <a:endParaRPr lang="en-US" dirty="0"/>
          </a:p>
        </p:txBody>
      </p:sp>
    </p:spTree>
    <p:extLst>
      <p:ext uri="{BB962C8B-B14F-4D97-AF65-F5344CB8AC3E}">
        <p14:creationId xmlns:p14="http://schemas.microsoft.com/office/powerpoint/2010/main" val="171942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heckerboard(across)">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6837AE-A546-6F0A-D4A0-88EADE523A79}"/>
              </a:ext>
            </a:extLst>
          </p:cNvPr>
          <p:cNvSpPr>
            <a:spLocks noGrp="1"/>
          </p:cNvSpPr>
          <p:nvPr>
            <p:ph type="title"/>
          </p:nvPr>
        </p:nvSpPr>
        <p:spPr/>
        <p:txBody>
          <a:bodyPr/>
          <a:lstStyle/>
          <a:p>
            <a:r>
              <a:rPr lang="en-US" dirty="0"/>
              <a:t>External factors env UK.</a:t>
            </a:r>
          </a:p>
        </p:txBody>
      </p:sp>
      <p:sp>
        <p:nvSpPr>
          <p:cNvPr id="6" name="Content Placeholder 5">
            <a:extLst>
              <a:ext uri="{FF2B5EF4-FFF2-40B4-BE49-F238E27FC236}">
                <a16:creationId xmlns:a16="http://schemas.microsoft.com/office/drawing/2014/main" id="{B3B08610-5582-4506-1D6D-77A280128A88}"/>
              </a:ext>
            </a:extLst>
          </p:cNvPr>
          <p:cNvSpPr>
            <a:spLocks noGrp="1"/>
          </p:cNvSpPr>
          <p:nvPr>
            <p:ph idx="1"/>
          </p:nvPr>
        </p:nvSpPr>
        <p:spPr/>
        <p:txBody>
          <a:bodyPr/>
          <a:lstStyle/>
          <a:p>
            <a:r>
              <a:rPr lang="en-GB" sz="1800" dirty="0">
                <a:solidFill>
                  <a:srgbClr val="141616"/>
                </a:solidFill>
                <a:effectLst/>
                <a:latin typeface="ArialMT"/>
              </a:rPr>
              <a:t>The Food Climate Research Network (FCRN) published a report estimating that food consumption in the UK accounts for 19% of all greenhouse gas emissions generated through goods and services </a:t>
            </a:r>
            <a:r>
              <a:rPr lang="en-GB" sz="1800" dirty="0">
                <a:effectLst/>
                <a:latin typeface="ArialMT"/>
              </a:rPr>
              <a:t>(</a:t>
            </a:r>
            <a:r>
              <a:rPr lang="en-GB" sz="1800" dirty="0" err="1">
                <a:effectLst/>
                <a:latin typeface="ArialMT"/>
              </a:rPr>
              <a:t>Audsley</a:t>
            </a:r>
            <a:r>
              <a:rPr lang="en-GB" sz="1800" dirty="0">
                <a:effectLst/>
                <a:latin typeface="ArialMT"/>
              </a:rPr>
              <a:t> et al., 2010)</a:t>
            </a:r>
            <a:r>
              <a:rPr lang="en-GB" sz="1800" dirty="0">
                <a:solidFill>
                  <a:srgbClr val="141616"/>
                </a:solidFill>
                <a:effectLst/>
                <a:latin typeface="ArialMT"/>
              </a:rPr>
              <a:t>. </a:t>
            </a:r>
            <a:endParaRPr lang="en-GB" dirty="0"/>
          </a:p>
          <a:p>
            <a:r>
              <a:rPr lang="en-GB" sz="1800" dirty="0">
                <a:solidFill>
                  <a:srgbClr val="141616"/>
                </a:solidFill>
                <a:effectLst/>
                <a:latin typeface="ArialMT"/>
              </a:rPr>
              <a:t>Greenhouse gas emissions from personal transport in the UK are increasing, Car and air travel contribute the most to emissions, while land-based public transport has minimal impact. 43% of emissions are emitted by the top 10% , where income, economic activity, age, household structure, and car availability significantly affect emissions levels </a:t>
            </a:r>
            <a:r>
              <a:rPr lang="en-GB" sz="1800" dirty="0">
                <a:solidFill>
                  <a:srgbClr val="0A0A0A"/>
                </a:solidFill>
                <a:effectLst/>
                <a:latin typeface="ArialMT"/>
              </a:rPr>
              <a:t>(</a:t>
            </a:r>
            <a:r>
              <a:rPr lang="en-GB" sz="1800" dirty="0">
                <a:effectLst/>
                <a:latin typeface="ArialMT"/>
              </a:rPr>
              <a:t>Brand and Boardman, 2008</a:t>
            </a:r>
            <a:r>
              <a:rPr lang="en-GB" sz="1800" dirty="0">
                <a:solidFill>
                  <a:srgbClr val="0A0A0A"/>
                </a:solidFill>
                <a:effectLst/>
                <a:latin typeface="ArialMT"/>
              </a:rPr>
              <a:t>). </a:t>
            </a:r>
            <a:endParaRPr lang="en-GB" dirty="0"/>
          </a:p>
          <a:p>
            <a:endParaRPr lang="en-GB" dirty="0"/>
          </a:p>
          <a:p>
            <a:endParaRPr lang="en-GB" dirty="0"/>
          </a:p>
          <a:p>
            <a:endParaRPr lang="en-US" dirty="0"/>
          </a:p>
        </p:txBody>
      </p:sp>
    </p:spTree>
    <p:extLst>
      <p:ext uri="{BB962C8B-B14F-4D97-AF65-F5344CB8AC3E}">
        <p14:creationId xmlns:p14="http://schemas.microsoft.com/office/powerpoint/2010/main" val="359388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linds(horizontal)">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A27F-FC93-78D1-CEC7-89838A323C33}"/>
              </a:ext>
            </a:extLst>
          </p:cNvPr>
          <p:cNvSpPr>
            <a:spLocks noGrp="1"/>
          </p:cNvSpPr>
          <p:nvPr>
            <p:ph type="title"/>
          </p:nvPr>
        </p:nvSpPr>
        <p:spPr/>
        <p:txBody>
          <a:bodyPr/>
          <a:lstStyle/>
          <a:p>
            <a:r>
              <a:rPr lang="en-US" dirty="0"/>
              <a:t>Nepal findings (environmental)</a:t>
            </a:r>
          </a:p>
        </p:txBody>
      </p:sp>
      <p:sp>
        <p:nvSpPr>
          <p:cNvPr id="4" name="Text Placeholder 3">
            <a:extLst>
              <a:ext uri="{FF2B5EF4-FFF2-40B4-BE49-F238E27FC236}">
                <a16:creationId xmlns:a16="http://schemas.microsoft.com/office/drawing/2014/main" id="{3236C132-A3F1-C726-9930-B35FD02ACF1C}"/>
              </a:ext>
            </a:extLst>
          </p:cNvPr>
          <p:cNvSpPr>
            <a:spLocks noGrp="1"/>
          </p:cNvSpPr>
          <p:nvPr>
            <p:ph type="body" sz="half" idx="2"/>
          </p:nvPr>
        </p:nvSpPr>
        <p:spPr>
          <a:xfrm>
            <a:off x="1" y="3205492"/>
            <a:ext cx="4719684" cy="2605000"/>
          </a:xfrm>
        </p:spPr>
        <p:txBody>
          <a:bodyPr>
            <a:normAutofit fontScale="85000" lnSpcReduction="10000"/>
          </a:bodyPr>
          <a:lstStyle/>
          <a:p>
            <a:pPr marL="285750" indent="-285750">
              <a:buFont typeface="Arial" panose="020B0604020202020204" pitchFamily="34" charset="0"/>
              <a:buChar char="•"/>
            </a:pPr>
            <a:r>
              <a:rPr lang="en-GB" sz="1800" dirty="0">
                <a:effectLst/>
                <a:latin typeface="Times New Roman" panose="02020603050405020304" pitchFamily="18" charset="0"/>
                <a:ea typeface="Times New Roman" panose="02020603050405020304" pitchFamily="18" charset="0"/>
              </a:rPr>
              <a:t>Nepal's CO2 emission trend has been coinciding with population growth since 1990. The total CO2 emission has increased by 49%, while the population has grown by about 68%. This is because Nepal still heavily relies on biomass, and the development in the renewable energy sector needs to be more significant to achieve the trend line of the UK or Australia. Therefore, the surge in CO2 emissions in Nepal directly results from the population increase.</a:t>
            </a:r>
          </a:p>
          <a:p>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sz="18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graph of the country name and the country name&#10;&#10;Description automatically generated">
            <a:extLst>
              <a:ext uri="{FF2B5EF4-FFF2-40B4-BE49-F238E27FC236}">
                <a16:creationId xmlns:a16="http://schemas.microsoft.com/office/drawing/2014/main" id="{3DCF1E0F-5C4E-C48A-3B5E-2137E496D3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6363" y="315580"/>
            <a:ext cx="6816584" cy="474255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9483810-273D-39E6-8CC7-5CEFC441952B}"/>
              </a:ext>
            </a:extLst>
          </p:cNvPr>
          <p:cNvSpPr txBox="1"/>
          <p:nvPr/>
        </p:nvSpPr>
        <p:spPr>
          <a:xfrm>
            <a:off x="5186363" y="5151658"/>
            <a:ext cx="4826643" cy="923330"/>
          </a:xfrm>
          <a:prstGeom prst="rect">
            <a:avLst/>
          </a:prstGeom>
          <a:noFill/>
        </p:spPr>
        <p:txBody>
          <a:bodyPr wrap="square" rtlCol="0">
            <a:spAutoFit/>
          </a:bodyPr>
          <a:lstStyle/>
          <a:p>
            <a:r>
              <a:rPr lang="en-US" dirty="0"/>
              <a:t>Source: </a:t>
            </a:r>
            <a:r>
              <a:rPr lang="en-GB" kern="0" dirty="0">
                <a:latin typeface="Arial" panose="020B0604020202020204" pitchFamily="34" charset="0"/>
                <a:ea typeface="Times New Roman" panose="02020603050405020304" pitchFamily="18" charset="0"/>
              </a:rPr>
              <a:t>Created from Tableau &amp; sourced from the World Bank (Total greenhouse gas emissions (kt of CO2 equivalent), 2023).</a:t>
            </a:r>
            <a:r>
              <a:rPr lang="en-GB" dirty="0"/>
              <a:t> </a:t>
            </a:r>
            <a:endParaRPr lang="en-US" dirty="0"/>
          </a:p>
        </p:txBody>
      </p:sp>
    </p:spTree>
    <p:extLst>
      <p:ext uri="{BB962C8B-B14F-4D97-AF65-F5344CB8AC3E}">
        <p14:creationId xmlns:p14="http://schemas.microsoft.com/office/powerpoint/2010/main" val="412336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32DF-7D20-90BE-46CF-FCFF544BD04F}"/>
              </a:ext>
            </a:extLst>
          </p:cNvPr>
          <p:cNvSpPr>
            <a:spLocks noGrp="1"/>
          </p:cNvSpPr>
          <p:nvPr>
            <p:ph type="title"/>
          </p:nvPr>
        </p:nvSpPr>
        <p:spPr/>
        <p:txBody>
          <a:bodyPr/>
          <a:lstStyle/>
          <a:p>
            <a:r>
              <a:rPr lang="en-US" dirty="0"/>
              <a:t>Nepal findings (environmental)</a:t>
            </a:r>
          </a:p>
        </p:txBody>
      </p:sp>
      <p:sp>
        <p:nvSpPr>
          <p:cNvPr id="4" name="Text Placeholder 3">
            <a:extLst>
              <a:ext uri="{FF2B5EF4-FFF2-40B4-BE49-F238E27FC236}">
                <a16:creationId xmlns:a16="http://schemas.microsoft.com/office/drawing/2014/main" id="{CA2C1037-5CAC-E3F2-5905-2328C71122C4}"/>
              </a:ext>
            </a:extLst>
          </p:cNvPr>
          <p:cNvSpPr>
            <a:spLocks noGrp="1"/>
          </p:cNvSpPr>
          <p:nvPr>
            <p:ph type="body" sz="half" idx="2"/>
          </p:nvPr>
        </p:nvSpPr>
        <p:spPr>
          <a:xfrm>
            <a:off x="185739" y="3205491"/>
            <a:ext cx="4533946" cy="2248181"/>
          </a:xfrm>
        </p:spPr>
        <p:txBody>
          <a:bodyPr/>
          <a:lstStyle/>
          <a:p>
            <a:pPr marL="285750" indent="-285750">
              <a:buFont typeface="Arial" panose="020B0604020202020204" pitchFamily="34" charset="0"/>
              <a:buChar char="•"/>
            </a:pPr>
            <a:r>
              <a:rPr lang="en-GB" sz="1800" dirty="0">
                <a:effectLst/>
                <a:latin typeface="Times New Roman" panose="02020603050405020304" pitchFamily="18" charset="0"/>
                <a:ea typeface="Times New Roman" panose="02020603050405020304" pitchFamily="18" charset="0"/>
              </a:rPr>
              <a:t>A positive correlation exists between population growth and energy use. As the population grows, energy consumption per capita also increases over time, thereby negatively impacting energy sustainability.</a:t>
            </a:r>
          </a:p>
          <a:p>
            <a:endParaRPr lang="en-US" dirty="0"/>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51BAFAB1-C25F-BBC8-A22D-771C8F238E6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6363" y="219919"/>
            <a:ext cx="6723986" cy="495295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CC847E31-C66E-509B-19E1-7B01E9DEEF70}"/>
              </a:ext>
            </a:extLst>
          </p:cNvPr>
          <p:cNvSpPr txBox="1"/>
          <p:nvPr/>
        </p:nvSpPr>
        <p:spPr>
          <a:xfrm>
            <a:off x="5186363" y="5172869"/>
            <a:ext cx="4826643" cy="923330"/>
          </a:xfrm>
          <a:prstGeom prst="rect">
            <a:avLst/>
          </a:prstGeom>
          <a:noFill/>
        </p:spPr>
        <p:txBody>
          <a:bodyPr wrap="square" rtlCol="0">
            <a:spAutoFit/>
          </a:bodyPr>
          <a:lstStyle/>
          <a:p>
            <a:r>
              <a:rPr lang="en-GB" dirty="0"/>
              <a:t>Created from Tableau &amp; sourced from the World Bank (Energy use (kg of oil equivalent per capita), 2014). </a:t>
            </a:r>
          </a:p>
        </p:txBody>
      </p:sp>
    </p:spTree>
    <p:extLst>
      <p:ext uri="{BB962C8B-B14F-4D97-AF65-F5344CB8AC3E}">
        <p14:creationId xmlns:p14="http://schemas.microsoft.com/office/powerpoint/2010/main" val="148673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0D3A4-8678-3294-F0B2-A288962D46CA}"/>
              </a:ext>
            </a:extLst>
          </p:cNvPr>
          <p:cNvSpPr>
            <a:spLocks noGrp="1"/>
          </p:cNvSpPr>
          <p:nvPr>
            <p:ph type="title"/>
          </p:nvPr>
        </p:nvSpPr>
        <p:spPr/>
        <p:txBody>
          <a:bodyPr/>
          <a:lstStyle/>
          <a:p>
            <a:r>
              <a:rPr lang="en-US" dirty="0"/>
              <a:t>Nepal’s env external factors</a:t>
            </a:r>
          </a:p>
        </p:txBody>
      </p:sp>
      <p:sp>
        <p:nvSpPr>
          <p:cNvPr id="6" name="Content Placeholder 5">
            <a:extLst>
              <a:ext uri="{FF2B5EF4-FFF2-40B4-BE49-F238E27FC236}">
                <a16:creationId xmlns:a16="http://schemas.microsoft.com/office/drawing/2014/main" id="{B9BF101C-A349-6821-D069-28F750728604}"/>
              </a:ext>
            </a:extLst>
          </p:cNvPr>
          <p:cNvSpPr>
            <a:spLocks noGrp="1"/>
          </p:cNvSpPr>
          <p:nvPr>
            <p:ph idx="1"/>
          </p:nvPr>
        </p:nvSpPr>
        <p:spPr/>
        <p:txBody>
          <a:bodyPr/>
          <a:lstStyle/>
          <a:p>
            <a:r>
              <a:rPr lang="en-GB" sz="1800" dirty="0">
                <a:effectLst/>
                <a:latin typeface="ArialMT"/>
              </a:rPr>
              <a:t>a strong positive correlation between carbon dioxide emissions and fossil fuel energy consumption over the long term (</a:t>
            </a:r>
            <a:r>
              <a:rPr lang="en-GB" sz="1800" dirty="0" err="1">
                <a:effectLst/>
                <a:latin typeface="TimesNewRomanPSMT"/>
              </a:rPr>
              <a:t>Regmi</a:t>
            </a:r>
            <a:r>
              <a:rPr lang="en-GB" sz="1800" dirty="0">
                <a:effectLst/>
                <a:latin typeface="TimesNewRomanPSMT"/>
              </a:rPr>
              <a:t> &amp; Rehman, 2021</a:t>
            </a:r>
            <a:r>
              <a:rPr lang="en-GB" sz="1800" dirty="0">
                <a:effectLst/>
                <a:latin typeface="ArialMT"/>
              </a:rPr>
              <a:t>). </a:t>
            </a:r>
            <a:endParaRPr lang="en-GB" dirty="0"/>
          </a:p>
          <a:p>
            <a:r>
              <a:rPr lang="en-GB" sz="1800" dirty="0">
                <a:effectLst/>
                <a:latin typeface="ArialMT"/>
              </a:rPr>
              <a:t>A study on renewable energy in Nepal revealed that 90% of energy consumption is used for residential purposes, while 3% is used for industrial, 5% for transport, and 1% for commercial and agricultural purposes (</a:t>
            </a:r>
            <a:r>
              <a:rPr lang="en-GB" sz="1800" dirty="0">
                <a:effectLst/>
                <a:latin typeface="TimesNewRomanPSMT"/>
              </a:rPr>
              <a:t>K.C. et al., 2011</a:t>
            </a:r>
            <a:r>
              <a:rPr lang="en-GB" sz="1800" dirty="0">
                <a:effectLst/>
                <a:latin typeface="ArialMT"/>
              </a:rPr>
              <a:t>). </a:t>
            </a:r>
            <a:endParaRPr lang="en-GB" dirty="0"/>
          </a:p>
          <a:p>
            <a:r>
              <a:rPr lang="en-GB" sz="1800" dirty="0">
                <a:effectLst/>
                <a:latin typeface="ArialMT"/>
              </a:rPr>
              <a:t>Nepal's primary commercial fuels, petroleum and coal, are entirely imported, leading to a growing trade deficit. The shift in fuel consumption could be more sustainable due to high demand and inadequate domestic supply, resulting in importing energy from India (</a:t>
            </a:r>
            <a:r>
              <a:rPr lang="en-GB" sz="1800" dirty="0" err="1">
                <a:effectLst/>
                <a:latin typeface="TimesNewRomanPSMT"/>
              </a:rPr>
              <a:t>Sanjel</a:t>
            </a:r>
            <a:r>
              <a:rPr lang="en-GB" sz="1800" dirty="0">
                <a:effectLst/>
                <a:latin typeface="TimesNewRomanPSMT"/>
              </a:rPr>
              <a:t> et al., 2022</a:t>
            </a:r>
            <a:r>
              <a:rPr lang="en-GB" sz="1800" dirty="0">
                <a:effectLst/>
                <a:latin typeface="ArialMT"/>
              </a:rPr>
              <a:t>). </a:t>
            </a:r>
            <a:endParaRPr lang="en-GB" dirty="0"/>
          </a:p>
          <a:p>
            <a:endParaRPr lang="en-US" dirty="0"/>
          </a:p>
        </p:txBody>
      </p:sp>
    </p:spTree>
    <p:extLst>
      <p:ext uri="{BB962C8B-B14F-4D97-AF65-F5344CB8AC3E}">
        <p14:creationId xmlns:p14="http://schemas.microsoft.com/office/powerpoint/2010/main" val="180812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heckerboard(across)">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heckerboard(across)">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heckerboard(across)">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0DD4-C453-4CB5-C6E8-42F592B4F05C}"/>
              </a:ext>
            </a:extLst>
          </p:cNvPr>
          <p:cNvSpPr>
            <a:spLocks noGrp="1"/>
          </p:cNvSpPr>
          <p:nvPr>
            <p:ph type="title"/>
          </p:nvPr>
        </p:nvSpPr>
        <p:spPr/>
        <p:txBody>
          <a:bodyPr/>
          <a:lstStyle/>
          <a:p>
            <a:r>
              <a:rPr lang="en-US" dirty="0"/>
              <a:t>Philippines (environmental)</a:t>
            </a:r>
          </a:p>
        </p:txBody>
      </p:sp>
      <p:sp>
        <p:nvSpPr>
          <p:cNvPr id="4" name="Text Placeholder 3">
            <a:extLst>
              <a:ext uri="{FF2B5EF4-FFF2-40B4-BE49-F238E27FC236}">
                <a16:creationId xmlns:a16="http://schemas.microsoft.com/office/drawing/2014/main" id="{EC996E64-94CD-A3EB-409C-3E4FFA1846D2}"/>
              </a:ext>
            </a:extLst>
          </p:cNvPr>
          <p:cNvSpPr>
            <a:spLocks noGrp="1"/>
          </p:cNvSpPr>
          <p:nvPr>
            <p:ph type="body" sz="half" idx="2"/>
          </p:nvPr>
        </p:nvSpPr>
        <p:spPr>
          <a:xfrm>
            <a:off x="277793" y="3205491"/>
            <a:ext cx="4441892" cy="2248181"/>
          </a:xfrm>
        </p:spPr>
        <p:txBody>
          <a:bodyPr>
            <a:normAutofit fontScale="77500" lnSpcReduction="20000"/>
          </a:bodyPr>
          <a:lstStyle/>
          <a:p>
            <a:r>
              <a:rPr lang="en-GB" sz="1800" dirty="0">
                <a:effectLst/>
                <a:latin typeface="ArialMT"/>
                <a:ea typeface="Times New Roman" panose="02020603050405020304" pitchFamily="18" charset="0"/>
              </a:rPr>
              <a:t>From 1990 to 2022, the population of the Philippines has grown by 54% while the CO2 emissions in the same period have increased by 43%. just like Nepal, the Philippines also heavily relies on biomass for energy. Resulting in an increase in emissions due to demand caused by the population growth. Like in Nepal, despite government efforts, there hasn’t been any significant growth in renewable energy sectors (</a:t>
            </a:r>
            <a:r>
              <a:rPr lang="en-GB" sz="1800" dirty="0" err="1">
                <a:effectLst/>
                <a:latin typeface="ArialMT"/>
                <a:ea typeface="Times New Roman" panose="02020603050405020304" pitchFamily="18" charset="0"/>
              </a:rPr>
              <a:t>Brahim</a:t>
            </a:r>
            <a:r>
              <a:rPr lang="en-GB" sz="1800" dirty="0">
                <a:effectLst/>
                <a:latin typeface="ArialMT"/>
                <a:ea typeface="Times New Roman" panose="02020603050405020304" pitchFamily="18" charset="0"/>
              </a:rPr>
              <a:t>, 2014). </a:t>
            </a:r>
            <a:endParaRPr lang="en-GB" sz="18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screenshot of a graph&#10;&#10;Description automatically generated">
            <a:extLst>
              <a:ext uri="{FF2B5EF4-FFF2-40B4-BE49-F238E27FC236}">
                <a16:creationId xmlns:a16="http://schemas.microsoft.com/office/drawing/2014/main" id="{BCD87213-2222-D176-19F1-5B35BDCD8B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1137" y="333279"/>
            <a:ext cx="6733069" cy="4655409"/>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12333F84-4FC3-E540-2088-22D68636DC7C}"/>
              </a:ext>
            </a:extLst>
          </p:cNvPr>
          <p:cNvSpPr txBox="1"/>
          <p:nvPr/>
        </p:nvSpPr>
        <p:spPr>
          <a:xfrm>
            <a:off x="5181138" y="5082210"/>
            <a:ext cx="4826643" cy="923330"/>
          </a:xfrm>
          <a:prstGeom prst="rect">
            <a:avLst/>
          </a:prstGeom>
          <a:noFill/>
        </p:spPr>
        <p:txBody>
          <a:bodyPr wrap="square" rtlCol="0">
            <a:spAutoFit/>
          </a:bodyPr>
          <a:lstStyle/>
          <a:p>
            <a:r>
              <a:rPr lang="en-US" dirty="0"/>
              <a:t>Source: </a:t>
            </a:r>
            <a:r>
              <a:rPr lang="en-GB" kern="0" dirty="0">
                <a:latin typeface="Arial" panose="020B0604020202020204" pitchFamily="34" charset="0"/>
                <a:ea typeface="Times New Roman" panose="02020603050405020304" pitchFamily="18" charset="0"/>
              </a:rPr>
              <a:t>Created from Tableau &amp; sourced from the World Bank (Total greenhouse gas emissions (kt of CO2 equivalent), 2023).</a:t>
            </a:r>
            <a:r>
              <a:rPr lang="en-GB" dirty="0"/>
              <a:t> </a:t>
            </a:r>
            <a:endParaRPr lang="en-US" dirty="0"/>
          </a:p>
        </p:txBody>
      </p:sp>
    </p:spTree>
    <p:extLst>
      <p:ext uri="{BB962C8B-B14F-4D97-AF65-F5344CB8AC3E}">
        <p14:creationId xmlns:p14="http://schemas.microsoft.com/office/powerpoint/2010/main" val="122321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25D3-9109-AEB2-45E7-6DDBF92680C6}"/>
              </a:ext>
            </a:extLst>
          </p:cNvPr>
          <p:cNvSpPr>
            <a:spLocks noGrp="1"/>
          </p:cNvSpPr>
          <p:nvPr>
            <p:ph type="title"/>
          </p:nvPr>
        </p:nvSpPr>
        <p:spPr/>
        <p:txBody>
          <a:bodyPr/>
          <a:lstStyle/>
          <a:p>
            <a:r>
              <a:rPr lang="en-US" dirty="0"/>
              <a:t>Philippines (environmental)</a:t>
            </a:r>
          </a:p>
        </p:txBody>
      </p:sp>
      <p:sp>
        <p:nvSpPr>
          <p:cNvPr id="4" name="Text Placeholder 3">
            <a:extLst>
              <a:ext uri="{FF2B5EF4-FFF2-40B4-BE49-F238E27FC236}">
                <a16:creationId xmlns:a16="http://schemas.microsoft.com/office/drawing/2014/main" id="{F61D830C-C2A7-A596-794D-FD6E9B3F3251}"/>
              </a:ext>
            </a:extLst>
          </p:cNvPr>
          <p:cNvSpPr>
            <a:spLocks noGrp="1"/>
          </p:cNvSpPr>
          <p:nvPr>
            <p:ph type="body" sz="half" idx="2"/>
          </p:nvPr>
        </p:nvSpPr>
        <p:spPr>
          <a:xfrm>
            <a:off x="555585" y="3205491"/>
            <a:ext cx="4164099" cy="2248181"/>
          </a:xfrm>
        </p:spPr>
        <p:txBody>
          <a:bodyPr>
            <a:normAutofit fontScale="92500" lnSpcReduction="10000"/>
          </a:bodyPr>
          <a:lstStyle/>
          <a:p>
            <a:r>
              <a:rPr lang="en-GB" sz="1800" dirty="0">
                <a:effectLst/>
                <a:latin typeface="ArialMT"/>
                <a:ea typeface="Times New Roman" panose="02020603050405020304" pitchFamily="18" charset="0"/>
              </a:rPr>
              <a:t>While the annual population growth had decreased the opposite has occurred where the energy use per capita has increased this suggests that other factors like the economy, war, diseases, etc., might have affected the fluctuating patterns of energy use per capita. </a:t>
            </a:r>
            <a:endParaRPr lang="en-GB" sz="18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screenshot of a graph&#10;&#10;Description automatically generated">
            <a:extLst>
              <a:ext uri="{FF2B5EF4-FFF2-40B4-BE49-F238E27FC236}">
                <a16:creationId xmlns:a16="http://schemas.microsoft.com/office/drawing/2014/main" id="{E8207DD5-AF71-5E18-8CF6-3ACF39DA86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00284" y="231494"/>
            <a:ext cx="6967939" cy="4884225"/>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1E047DA3-1755-701E-3AC2-99AC72B7D23F}"/>
              </a:ext>
            </a:extLst>
          </p:cNvPr>
          <p:cNvSpPr txBox="1"/>
          <p:nvPr/>
        </p:nvSpPr>
        <p:spPr>
          <a:xfrm>
            <a:off x="5000284" y="5278982"/>
            <a:ext cx="6099858" cy="646331"/>
          </a:xfrm>
          <a:prstGeom prst="rect">
            <a:avLst/>
          </a:prstGeom>
          <a:noFill/>
        </p:spPr>
        <p:txBody>
          <a:bodyPr wrap="square">
            <a:spAutoFit/>
          </a:bodyPr>
          <a:lstStyle/>
          <a:p>
            <a:r>
              <a:rPr lang="en-GB" sz="1800" kern="0" dirty="0">
                <a:effectLst/>
                <a:latin typeface="Times New Roman" panose="02020603050405020304" pitchFamily="18" charset="0"/>
                <a:ea typeface="Times New Roman" panose="02020603050405020304" pitchFamily="18" charset="0"/>
              </a:rPr>
              <a:t>Created from Tableau &amp; sourced from the World Bank (Energy use (kg of oil equivalent per capita), 2014). </a:t>
            </a:r>
            <a:endParaRPr lang="en-US" dirty="0"/>
          </a:p>
        </p:txBody>
      </p:sp>
    </p:spTree>
    <p:extLst>
      <p:ext uri="{BB962C8B-B14F-4D97-AF65-F5344CB8AC3E}">
        <p14:creationId xmlns:p14="http://schemas.microsoft.com/office/powerpoint/2010/main" val="319513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B5538F-E835-9A33-CC8E-12C4DEEC34CF}"/>
              </a:ext>
            </a:extLst>
          </p:cNvPr>
          <p:cNvSpPr>
            <a:spLocks noGrp="1"/>
          </p:cNvSpPr>
          <p:nvPr>
            <p:ph type="title"/>
          </p:nvPr>
        </p:nvSpPr>
        <p:spPr/>
        <p:txBody>
          <a:bodyPr/>
          <a:lstStyle/>
          <a:p>
            <a:r>
              <a:rPr lang="en-US" dirty="0"/>
              <a:t>Philippine's env external factors</a:t>
            </a:r>
          </a:p>
        </p:txBody>
      </p:sp>
      <p:sp>
        <p:nvSpPr>
          <p:cNvPr id="6" name="Content Placeholder 5">
            <a:extLst>
              <a:ext uri="{FF2B5EF4-FFF2-40B4-BE49-F238E27FC236}">
                <a16:creationId xmlns:a16="http://schemas.microsoft.com/office/drawing/2014/main" id="{1A8530EC-C578-4092-FC7A-C3B8702499A7}"/>
              </a:ext>
            </a:extLst>
          </p:cNvPr>
          <p:cNvSpPr>
            <a:spLocks noGrp="1"/>
          </p:cNvSpPr>
          <p:nvPr>
            <p:ph idx="1"/>
          </p:nvPr>
        </p:nvSpPr>
        <p:spPr>
          <a:xfrm>
            <a:off x="1451579" y="2015732"/>
            <a:ext cx="9603275" cy="4037749"/>
          </a:xfrm>
        </p:spPr>
        <p:txBody>
          <a:bodyPr>
            <a:normAutofit fontScale="92500"/>
          </a:bodyPr>
          <a:lstStyle/>
          <a:p>
            <a:r>
              <a:rPr lang="en-GB" sz="1800" dirty="0">
                <a:effectLst/>
                <a:latin typeface="Times New Roman" panose="02020603050405020304" pitchFamily="18" charset="0"/>
                <a:ea typeface="Times New Roman" panose="02020603050405020304" pitchFamily="18" charset="0"/>
              </a:rPr>
              <a:t>Rice is widely grown in Asia, leaving behind significant straw residue. The Straw-to-Grain Ratio estimates the amount of rice straw produced. Over 10 million tons of rice straw residue are created annually in the Philippines, with 95% being burned in open fields, causing greenhouse gas emissions </a:t>
            </a:r>
            <a:r>
              <a:rPr lang="en-GB" sz="1800" dirty="0">
                <a:solidFill>
                  <a:srgbClr val="161719"/>
                </a:solidFill>
                <a:effectLst/>
                <a:latin typeface="Arial" panose="020B0604020202020204" pitchFamily="34" charset="0"/>
                <a:ea typeface="Times New Roman" panose="02020603050405020304" pitchFamily="18" charset="0"/>
              </a:rPr>
              <a:t>(</a:t>
            </a:r>
            <a:r>
              <a:rPr lang="en-GB" sz="1800" dirty="0" err="1">
                <a:solidFill>
                  <a:srgbClr val="161719"/>
                </a:solidFill>
                <a:effectLst/>
                <a:latin typeface="Arial" panose="020B0604020202020204" pitchFamily="34" charset="0"/>
                <a:ea typeface="Times New Roman" panose="02020603050405020304" pitchFamily="18" charset="0"/>
              </a:rPr>
              <a:t>Gadde</a:t>
            </a:r>
            <a:r>
              <a:rPr lang="en-GB" sz="1800" dirty="0">
                <a:solidFill>
                  <a:srgbClr val="161719"/>
                </a:solidFill>
                <a:effectLst/>
                <a:latin typeface="Arial" panose="020B0604020202020204" pitchFamily="34" charset="0"/>
                <a:ea typeface="Times New Roman" panose="02020603050405020304" pitchFamily="18" charset="0"/>
              </a:rPr>
              <a:t> et al., 2009).</a:t>
            </a:r>
          </a:p>
          <a:p>
            <a:r>
              <a:rPr lang="en-GB" sz="1800" dirty="0">
                <a:effectLst/>
                <a:latin typeface="ArialMT"/>
              </a:rPr>
              <a:t>Economic growth and higher living standards negatively impact emissions, while inconsistent energy structures harm a country's emissions performance (</a:t>
            </a:r>
            <a:r>
              <a:rPr lang="en-GB" sz="1800" dirty="0" err="1">
                <a:solidFill>
                  <a:srgbClr val="212121"/>
                </a:solidFill>
                <a:effectLst/>
                <a:latin typeface="ArialMT"/>
              </a:rPr>
              <a:t>Sumabat</a:t>
            </a:r>
            <a:r>
              <a:rPr lang="en-GB" sz="1800" dirty="0">
                <a:solidFill>
                  <a:srgbClr val="212121"/>
                </a:solidFill>
                <a:effectLst/>
                <a:latin typeface="ArialMT"/>
              </a:rPr>
              <a:t> </a:t>
            </a:r>
            <a:r>
              <a:rPr lang="en-GB" sz="1800" dirty="0">
                <a:effectLst/>
                <a:latin typeface="ArialMT"/>
              </a:rPr>
              <a:t>et al., 2016). </a:t>
            </a:r>
            <a:endParaRPr lang="en-GB" sz="1600" dirty="0"/>
          </a:p>
          <a:p>
            <a:r>
              <a:rPr lang="en-GB" sz="1800" dirty="0">
                <a:effectLst/>
                <a:latin typeface="ArialMT"/>
              </a:rPr>
              <a:t>Economic activity and energy intensity offset each other's contribution to CO2 emissions (</a:t>
            </a:r>
            <a:r>
              <a:rPr lang="en-GB" sz="1800" dirty="0" err="1">
                <a:solidFill>
                  <a:srgbClr val="212121"/>
                </a:solidFill>
                <a:effectLst/>
                <a:latin typeface="ArialMT"/>
              </a:rPr>
              <a:t>Sumabat</a:t>
            </a:r>
            <a:r>
              <a:rPr lang="en-GB" sz="1800" dirty="0">
                <a:solidFill>
                  <a:srgbClr val="212121"/>
                </a:solidFill>
                <a:effectLst/>
                <a:latin typeface="ArialMT"/>
              </a:rPr>
              <a:t> </a:t>
            </a:r>
            <a:r>
              <a:rPr lang="en-GB" sz="1800" dirty="0">
                <a:effectLst/>
                <a:latin typeface="ArialMT"/>
              </a:rPr>
              <a:t>et al., 2016). </a:t>
            </a:r>
            <a:endParaRPr lang="en-GB" sz="1600" dirty="0"/>
          </a:p>
          <a:p>
            <a:r>
              <a:rPr lang="en-GB" sz="1800" dirty="0">
                <a:effectLst/>
                <a:latin typeface="ArialMT"/>
              </a:rPr>
              <a:t>1% increase in economic growth, urbanisation, industrialisation, and tourism will result in a 0.16%, 1.25%, 0.06%, and 0.02% increase in CO2 emissions in the Philippines, respectively (</a:t>
            </a:r>
            <a:r>
              <a:rPr lang="en-GB" sz="1800" dirty="0">
                <a:solidFill>
                  <a:srgbClr val="212121"/>
                </a:solidFill>
                <a:effectLst/>
                <a:latin typeface="ArialMT"/>
              </a:rPr>
              <a:t>Raihan</a:t>
            </a:r>
            <a:r>
              <a:rPr lang="en-GB" sz="1800" dirty="0">
                <a:effectLst/>
                <a:latin typeface="ArialMT"/>
              </a:rPr>
              <a:t>, 2023). </a:t>
            </a:r>
            <a:endParaRPr lang="en-GB" sz="1600" dirty="0"/>
          </a:p>
          <a:p>
            <a:endParaRPr lang="en-GB"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38403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dissolv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dissolv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dissolv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3BDF-2860-35D8-457A-0D5561FF074D}"/>
              </a:ext>
            </a:extLst>
          </p:cNvPr>
          <p:cNvSpPr>
            <a:spLocks noGrp="1"/>
          </p:cNvSpPr>
          <p:nvPr>
            <p:ph type="title"/>
          </p:nvPr>
        </p:nvSpPr>
        <p:spPr>
          <a:xfrm>
            <a:off x="1992755" y="912600"/>
            <a:ext cx="9603275" cy="1049235"/>
          </a:xfrm>
        </p:spPr>
        <p:txBody>
          <a:bodyPr/>
          <a:lstStyle/>
          <a:p>
            <a:r>
              <a:rPr lang="en-GB" dirty="0">
                <a:latin typeface="Arial" panose="020B0604020202020204" pitchFamily="34" charset="0"/>
                <a:cs typeface="Arial" panose="020B0604020202020204" pitchFamily="34" charset="0"/>
              </a:rPr>
              <a:t>Hypothesis</a:t>
            </a:r>
          </a:p>
        </p:txBody>
      </p:sp>
      <p:sp>
        <p:nvSpPr>
          <p:cNvPr id="3" name="Content Placeholder 2">
            <a:extLst>
              <a:ext uri="{FF2B5EF4-FFF2-40B4-BE49-F238E27FC236}">
                <a16:creationId xmlns:a16="http://schemas.microsoft.com/office/drawing/2014/main" id="{A3D54703-351F-E0D7-F377-B1C57E0D6E89}"/>
              </a:ext>
            </a:extLst>
          </p:cNvPr>
          <p:cNvSpPr>
            <a:spLocks noGrp="1"/>
          </p:cNvSpPr>
          <p:nvPr>
            <p:ph idx="1"/>
          </p:nvPr>
        </p:nvSpPr>
        <p:spPr>
          <a:xfrm>
            <a:off x="858192" y="2015732"/>
            <a:ext cx="10824727" cy="3616583"/>
          </a:xfrm>
        </p:spPr>
        <p:txBody>
          <a:bodyPr>
            <a:normAutofit/>
          </a:bodyPr>
          <a:lstStyle/>
          <a:p>
            <a:r>
              <a:rPr lang="en-GB" dirty="0">
                <a:latin typeface="Arial" panose="020B0604020202020204" pitchFamily="34" charset="0"/>
                <a:cs typeface="Arial" panose="020B0604020202020204" pitchFamily="34" charset="0"/>
              </a:rPr>
              <a:t>Positive Impact on Economy. </a:t>
            </a:r>
          </a:p>
          <a:p>
            <a:r>
              <a:rPr lang="en-GB" dirty="0">
                <a:latin typeface="Arial" panose="020B0604020202020204" pitchFamily="34" charset="0"/>
                <a:cs typeface="Arial" panose="020B0604020202020204" pitchFamily="34" charset="0"/>
              </a:rPr>
              <a:t>Population is a Resource.  </a:t>
            </a:r>
          </a:p>
          <a:p>
            <a:r>
              <a:rPr lang="en-GB" dirty="0">
                <a:latin typeface="Arial" panose="020B0604020202020204" pitchFamily="34" charset="0"/>
                <a:cs typeface="Arial" panose="020B0604020202020204" pitchFamily="34" charset="0"/>
              </a:rPr>
              <a:t>Example:   </a:t>
            </a:r>
          </a:p>
        </p:txBody>
      </p:sp>
      <p:pic>
        <p:nvPicPr>
          <p:cNvPr id="5" name="Picture 4">
            <a:extLst>
              <a:ext uri="{FF2B5EF4-FFF2-40B4-BE49-F238E27FC236}">
                <a16:creationId xmlns:a16="http://schemas.microsoft.com/office/drawing/2014/main" id="{D4D701F7-3042-4274-A698-001C466CB7B2}"/>
              </a:ext>
            </a:extLst>
          </p:cNvPr>
          <p:cNvPicPr>
            <a:picLocks noChangeAspect="1"/>
          </p:cNvPicPr>
          <p:nvPr/>
        </p:nvPicPr>
        <p:blipFill>
          <a:blip r:embed="rId2"/>
          <a:stretch>
            <a:fillRect/>
          </a:stretch>
        </p:blipFill>
        <p:spPr>
          <a:xfrm>
            <a:off x="6632293" y="2034834"/>
            <a:ext cx="5050625" cy="2950326"/>
          </a:xfrm>
          <a:prstGeom prst="rect">
            <a:avLst/>
          </a:prstGeom>
        </p:spPr>
      </p:pic>
      <p:sp>
        <p:nvSpPr>
          <p:cNvPr id="6" name="Content Placeholder 2">
            <a:extLst>
              <a:ext uri="{FF2B5EF4-FFF2-40B4-BE49-F238E27FC236}">
                <a16:creationId xmlns:a16="http://schemas.microsoft.com/office/drawing/2014/main" id="{1D7EEA3F-483A-9F5C-3554-71AF3AA4820C}"/>
              </a:ext>
            </a:extLst>
          </p:cNvPr>
          <p:cNvSpPr txBox="1">
            <a:spLocks/>
          </p:cNvSpPr>
          <p:nvPr/>
        </p:nvSpPr>
        <p:spPr>
          <a:xfrm>
            <a:off x="7397613" y="4985160"/>
            <a:ext cx="4030145" cy="70105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GB" dirty="0">
                <a:latin typeface="Arial" panose="020B0604020202020204" pitchFamily="34" charset="0"/>
                <a:cs typeface="Arial" panose="020B0604020202020204" pitchFamily="34" charset="0"/>
              </a:rPr>
              <a:t>Source: Forbes (2023)</a:t>
            </a:r>
          </a:p>
        </p:txBody>
      </p:sp>
    </p:spTree>
    <p:extLst>
      <p:ext uri="{BB962C8B-B14F-4D97-AF65-F5344CB8AC3E}">
        <p14:creationId xmlns:p14="http://schemas.microsoft.com/office/powerpoint/2010/main" val="56592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F664-9C45-3A3B-DD4A-4F0B3D50CA6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Lessons Learned</a:t>
            </a:r>
          </a:p>
        </p:txBody>
      </p:sp>
      <p:sp>
        <p:nvSpPr>
          <p:cNvPr id="3" name="Content Placeholder 2">
            <a:extLst>
              <a:ext uri="{FF2B5EF4-FFF2-40B4-BE49-F238E27FC236}">
                <a16:creationId xmlns:a16="http://schemas.microsoft.com/office/drawing/2014/main" id="{F64144E8-C6A5-1A47-276B-B9351F8E62A2}"/>
              </a:ext>
            </a:extLst>
          </p:cNvPr>
          <p:cNvSpPr>
            <a:spLocks noGrp="1"/>
          </p:cNvSpPr>
          <p:nvPr>
            <p:ph idx="1"/>
          </p:nvPr>
        </p:nvSpPr>
        <p:spPr>
          <a:xfrm>
            <a:off x="1451579" y="2015731"/>
            <a:ext cx="10258339" cy="3433347"/>
          </a:xfrm>
        </p:spPr>
        <p:txBody>
          <a:bodyPr/>
          <a:lstStyle/>
          <a:p>
            <a:r>
              <a:rPr lang="en-US" dirty="0">
                <a:latin typeface="Arial" panose="020B0604020202020204" pitchFamily="34" charset="0"/>
                <a:cs typeface="Arial" panose="020B0604020202020204" pitchFamily="34" charset="0"/>
              </a:rPr>
              <a:t>Population seems to impact Sustainability Performance More in Developed Countries than in developing countries. </a:t>
            </a:r>
          </a:p>
          <a:p>
            <a:r>
              <a:rPr lang="en-US" dirty="0">
                <a:latin typeface="Arial" panose="020B0604020202020204" pitchFamily="34" charset="0"/>
                <a:cs typeface="Arial" panose="020B0604020202020204" pitchFamily="34" charset="0"/>
              </a:rPr>
              <a:t> The main reason for this is the financial prowess of developed countries. </a:t>
            </a:r>
          </a:p>
        </p:txBody>
      </p:sp>
    </p:spTree>
    <p:extLst>
      <p:ext uri="{BB962C8B-B14F-4D97-AF65-F5344CB8AC3E}">
        <p14:creationId xmlns:p14="http://schemas.microsoft.com/office/powerpoint/2010/main" val="16449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F069-F7C4-5293-8C83-9E862898DE24}"/>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Gaps</a:t>
            </a:r>
          </a:p>
        </p:txBody>
      </p:sp>
      <p:sp>
        <p:nvSpPr>
          <p:cNvPr id="3" name="Content Placeholder 2">
            <a:extLst>
              <a:ext uri="{FF2B5EF4-FFF2-40B4-BE49-F238E27FC236}">
                <a16:creationId xmlns:a16="http://schemas.microsoft.com/office/drawing/2014/main" id="{359B4024-CD9E-0B40-493F-D8F0D004FD3C}"/>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Limited components studied.</a:t>
            </a:r>
          </a:p>
          <a:p>
            <a:r>
              <a:rPr lang="en-US" dirty="0">
                <a:latin typeface="Arial" panose="020B0604020202020204" pitchFamily="34" charset="0"/>
                <a:cs typeface="Arial" panose="020B0604020202020204" pitchFamily="34" charset="0"/>
              </a:rPr>
              <a:t> More parameters need to be studied to understand the detailed correlation between population and sustainability.</a:t>
            </a:r>
          </a:p>
          <a:p>
            <a:r>
              <a:rPr lang="en-US" dirty="0">
                <a:latin typeface="Arial" panose="020B0604020202020204" pitchFamily="34" charset="0"/>
                <a:cs typeface="Arial" panose="020B0604020202020204" pitchFamily="34" charset="0"/>
              </a:rPr>
              <a:t>Further research can be conducted to justify the lack of a link between population and Socioeconomic aspects in the Philippines, Nepal, the UK, and Australia.  </a:t>
            </a:r>
          </a:p>
          <a:p>
            <a:endParaRPr lang="en-GB" dirty="0"/>
          </a:p>
        </p:txBody>
      </p:sp>
    </p:spTree>
    <p:extLst>
      <p:ext uri="{BB962C8B-B14F-4D97-AF65-F5344CB8AC3E}">
        <p14:creationId xmlns:p14="http://schemas.microsoft.com/office/powerpoint/2010/main" val="411697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03D7-18F8-23EE-6E93-212A5EF8C0DD}"/>
              </a:ext>
            </a:extLst>
          </p:cNvPr>
          <p:cNvSpPr>
            <a:spLocks noGrp="1"/>
          </p:cNvSpPr>
          <p:nvPr>
            <p:ph type="title"/>
          </p:nvPr>
        </p:nvSpPr>
        <p:spPr/>
        <p:txBody>
          <a:bodyPr/>
          <a:lstStyle/>
          <a:p>
            <a:r>
              <a:rPr lang="en-GB" b="1" dirty="0">
                <a:solidFill>
                  <a:srgbClr val="425168"/>
                </a:solidFill>
                <a:effectLst/>
                <a:latin typeface="Arial" panose="020B0604020202020204" pitchFamily="34" charset="0"/>
              </a:rPr>
              <a:t>Conclusion</a:t>
            </a:r>
            <a:endParaRPr lang="en-US" dirty="0"/>
          </a:p>
        </p:txBody>
      </p:sp>
      <p:sp>
        <p:nvSpPr>
          <p:cNvPr id="3" name="Content Placeholder 2">
            <a:extLst>
              <a:ext uri="{FF2B5EF4-FFF2-40B4-BE49-F238E27FC236}">
                <a16:creationId xmlns:a16="http://schemas.microsoft.com/office/drawing/2014/main" id="{C519C7B0-FE0D-7B36-5274-0BA47C90AD2B}"/>
              </a:ext>
            </a:extLst>
          </p:cNvPr>
          <p:cNvSpPr>
            <a:spLocks noGrp="1"/>
          </p:cNvSpPr>
          <p:nvPr>
            <p:ph idx="1"/>
          </p:nvPr>
        </p:nvSpPr>
        <p:spPr>
          <a:xfrm>
            <a:off x="405114" y="2015732"/>
            <a:ext cx="11655705" cy="3450613"/>
          </a:xfrm>
        </p:spPr>
        <p:txBody>
          <a:bodyPr>
            <a:normAutofit fontScale="85000" lnSpcReduction="10000"/>
          </a:bodyPr>
          <a:lstStyle/>
          <a:p>
            <a:r>
              <a:rPr lang="en-GB" sz="1800" dirty="0">
                <a:effectLst/>
                <a:latin typeface="ArialMT"/>
              </a:rPr>
              <a:t>Population does not necessarily influence the Socio-Economic aspect of Sustainability and is mainly driven by external factors. This was evident in both developed and developing nations studied in this dissertation. </a:t>
            </a:r>
            <a:endParaRPr lang="en-GB" dirty="0"/>
          </a:p>
          <a:p>
            <a:r>
              <a:rPr lang="en-GB" sz="1800" dirty="0">
                <a:effectLst/>
                <a:latin typeface="ArialMT"/>
              </a:rPr>
              <a:t>In the case of emissions, there doesn’t seem to be a direct correlation with population in Developed nations (UK and Australia). </a:t>
            </a:r>
            <a:endParaRPr lang="en-GB" dirty="0"/>
          </a:p>
          <a:p>
            <a:r>
              <a:rPr lang="en-GB" sz="1800" dirty="0">
                <a:effectLst/>
                <a:latin typeface="ArialMT"/>
              </a:rPr>
              <a:t>This is primarily due to changes in the Energy mix as these countries were increasing their reliance on Eco-friendly energies.</a:t>
            </a:r>
          </a:p>
          <a:p>
            <a:r>
              <a:rPr lang="en-GB" sz="1800" dirty="0">
                <a:effectLst/>
                <a:latin typeface="ArialMT"/>
              </a:rPr>
              <a:t> Both Australia and the UK are heavily industrialised nations with highly developed infrastructures. Switching to renewables and improving the efficiency of devices significantly lowered the energy demand, negating the increase in GHG emissions caused by population growth. </a:t>
            </a:r>
          </a:p>
          <a:p>
            <a:r>
              <a:rPr lang="en-GB" sz="1800" dirty="0">
                <a:effectLst/>
                <a:latin typeface="ArialMT"/>
              </a:rPr>
              <a:t>The impact of population growth on emissions can be negated with the development of low-carbon technologies. However, not all countries have the financial capacity to introduce the technology to offset this impact. </a:t>
            </a:r>
          </a:p>
          <a:p>
            <a:r>
              <a:rPr lang="en-GB" sz="1800" dirty="0">
                <a:effectLst/>
                <a:latin typeface="ArialMT"/>
              </a:rPr>
              <a:t>Overall, Population growth in developing countries has an enormous sustainability impact on developing than developed countries </a:t>
            </a:r>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338169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9557-3563-1EBE-0777-5856185A3B14}"/>
              </a:ext>
            </a:extLst>
          </p:cNvPr>
          <p:cNvSpPr>
            <a:spLocks noGrp="1"/>
          </p:cNvSpPr>
          <p:nvPr>
            <p:ph type="ctrTitle"/>
          </p:nvPr>
        </p:nvSpPr>
        <p:spPr>
          <a:xfrm>
            <a:off x="2501755" y="928261"/>
            <a:ext cx="8637073" cy="2500739"/>
          </a:xfrm>
        </p:spPr>
        <p:txBody>
          <a:bodyPr>
            <a:normAutofit/>
          </a:bodyPr>
          <a:lstStyle/>
          <a:p>
            <a:r>
              <a:rPr lang="en-GB" b="1" dirty="0">
                <a:solidFill>
                  <a:srgbClr val="425168"/>
                </a:solidFill>
                <a:effectLst/>
                <a:latin typeface="Arial" panose="020B0604020202020204" pitchFamily="34" charset="0"/>
              </a:rPr>
              <a:t>Thank you</a:t>
            </a:r>
            <a:endParaRPr lang="en-US" dirty="0"/>
          </a:p>
        </p:txBody>
      </p:sp>
      <p:sp>
        <p:nvSpPr>
          <p:cNvPr id="3" name="Subtitle 2">
            <a:extLst>
              <a:ext uri="{FF2B5EF4-FFF2-40B4-BE49-F238E27FC236}">
                <a16:creationId xmlns:a16="http://schemas.microsoft.com/office/drawing/2014/main" id="{48221333-8D30-A3CF-BA79-34AFDFB1C6C4}"/>
              </a:ext>
            </a:extLst>
          </p:cNvPr>
          <p:cNvSpPr>
            <a:spLocks noGrp="1"/>
          </p:cNvSpPr>
          <p:nvPr>
            <p:ph type="subTitle" idx="1"/>
          </p:nvPr>
        </p:nvSpPr>
        <p:spPr>
          <a:xfrm>
            <a:off x="2212507" y="4482927"/>
            <a:ext cx="8637072" cy="977621"/>
          </a:xfrm>
        </p:spPr>
        <p:txBody>
          <a:bodyPr>
            <a:normAutofit/>
          </a:bodyPr>
          <a:lstStyle/>
          <a:p>
            <a:pPr algn="l"/>
            <a:r>
              <a:rPr lang="en-US" dirty="0">
                <a:latin typeface="Arial" panose="020B0604020202020204" pitchFamily="34" charset="0"/>
                <a:cs typeface="Arial" panose="020B0604020202020204" pitchFamily="34" charset="0"/>
              </a:rPr>
              <a:t>Samrat rai(</a:t>
            </a:r>
            <a:r>
              <a:rPr lang="en-GB" sz="1800" b="0" i="0" u="none" strike="noStrike" dirty="0">
                <a:solidFill>
                  <a:srgbClr val="000000"/>
                </a:solidFill>
                <a:effectLst/>
                <a:latin typeface="Arial" panose="020B0604020202020204" pitchFamily="34" charset="0"/>
                <a:cs typeface="Arial" panose="020B0604020202020204" pitchFamily="34" charset="0"/>
              </a:rPr>
              <a:t>21025221</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9562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dissolv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ED20-BB85-76D6-4AD7-5779F68D778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9BC58D08-AD62-E58C-1F0B-927611B027DE}"/>
              </a:ext>
            </a:extLst>
          </p:cNvPr>
          <p:cNvSpPr>
            <a:spLocks noGrp="1"/>
          </p:cNvSpPr>
          <p:nvPr>
            <p:ph idx="1"/>
          </p:nvPr>
        </p:nvSpPr>
        <p:spPr>
          <a:xfrm>
            <a:off x="923731" y="2015732"/>
            <a:ext cx="10944808" cy="3937199"/>
          </a:xfrm>
        </p:spPr>
        <p:txBody>
          <a:bodyPr>
            <a:normAutofit fontScale="40000" lnSpcReduction="20000"/>
          </a:bodyPr>
          <a:lstStyle/>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Allard, S.W. and Roth, B., 2010. Strained Suburbs.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Brookings Institute Metropolitan Opportunity Series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p>
          <a:p>
            <a:r>
              <a:rPr lang="en-GB" sz="1800" dirty="0" err="1">
                <a:solidFill>
                  <a:srgbClr val="222222"/>
                </a:solidFill>
                <a:effectLst/>
                <a:latin typeface="Arial" panose="020B0604020202020204" pitchFamily="34" charset="0"/>
                <a:ea typeface="Times New Roman" panose="02020603050405020304" pitchFamily="18" charset="0"/>
              </a:rPr>
              <a:t>Arunan</a:t>
            </a:r>
            <a:r>
              <a:rPr lang="en-GB" sz="1800" dirty="0">
                <a:solidFill>
                  <a:srgbClr val="222222"/>
                </a:solidFill>
                <a:effectLst/>
                <a:latin typeface="Arial" panose="020B0604020202020204" pitchFamily="34" charset="0"/>
                <a:ea typeface="Times New Roman" panose="02020603050405020304" pitchFamily="18" charset="0"/>
              </a:rPr>
              <a:t>, I. and Crawford, R.H., 2021. Greenhouse gas emissions associated with food packaging for online food delivery services in Australia. </a:t>
            </a:r>
            <a:r>
              <a:rPr lang="en-GB" sz="1800" i="1" dirty="0">
                <a:solidFill>
                  <a:srgbClr val="222222"/>
                </a:solidFill>
                <a:effectLst/>
                <a:latin typeface="Arial" panose="020B0604020202020204" pitchFamily="34" charset="0"/>
                <a:ea typeface="Times New Roman" panose="02020603050405020304" pitchFamily="18" charset="0"/>
              </a:rPr>
              <a:t>Resources, Conservation and Recycling</a:t>
            </a:r>
            <a:r>
              <a:rPr lang="en-GB" sz="1800" dirty="0">
                <a:solidFill>
                  <a:srgbClr val="222222"/>
                </a:solidFill>
                <a:effectLst/>
                <a:latin typeface="Arial" panose="020B0604020202020204" pitchFamily="34" charset="0"/>
                <a:ea typeface="Times New Roman" panose="02020603050405020304" pitchFamily="18" charset="0"/>
              </a:rPr>
              <a:t>, </a:t>
            </a:r>
            <a:r>
              <a:rPr lang="en-GB" sz="1800" i="1" dirty="0">
                <a:solidFill>
                  <a:srgbClr val="222222"/>
                </a:solidFill>
                <a:effectLst/>
                <a:latin typeface="Arial" panose="020B0604020202020204" pitchFamily="34" charset="0"/>
                <a:ea typeface="Times New Roman" panose="02020603050405020304" pitchFamily="18" charset="0"/>
              </a:rPr>
              <a:t>168</a:t>
            </a:r>
            <a:r>
              <a:rPr lang="en-GB" sz="1800" dirty="0">
                <a:solidFill>
                  <a:srgbClr val="222222"/>
                </a:solidFill>
                <a:effectLst/>
                <a:latin typeface="Arial" panose="020B0604020202020204" pitchFamily="34" charset="0"/>
                <a:ea typeface="Times New Roman" panose="02020603050405020304" pitchFamily="18" charset="0"/>
              </a:rPr>
              <a:t>, p.105299.</a:t>
            </a:r>
            <a:endParaRPr lang="en-GB" sz="1800" dirty="0">
              <a:effectLst/>
              <a:latin typeface="Times New Roman" panose="02020603050405020304" pitchFamily="18" charset="0"/>
              <a:ea typeface="Times New Roman" panose="02020603050405020304" pitchFamily="18" charset="0"/>
            </a:endParaRPr>
          </a:p>
          <a:p>
            <a:r>
              <a:rPr lang="en-GB" sz="1800" dirty="0" err="1">
                <a:solidFill>
                  <a:srgbClr val="222222"/>
                </a:solidFill>
                <a:effectLst/>
                <a:latin typeface="Arial" panose="020B0604020202020204" pitchFamily="34" charset="0"/>
                <a:ea typeface="Times New Roman" panose="02020603050405020304" pitchFamily="18" charset="0"/>
              </a:rPr>
              <a:t>Audsley</a:t>
            </a:r>
            <a:r>
              <a:rPr lang="en-GB" sz="1800" dirty="0">
                <a:solidFill>
                  <a:srgbClr val="222222"/>
                </a:solidFill>
                <a:effectLst/>
                <a:latin typeface="Arial" panose="020B0604020202020204" pitchFamily="34" charset="0"/>
                <a:ea typeface="Times New Roman" panose="02020603050405020304" pitchFamily="18" charset="0"/>
              </a:rPr>
              <a:t>, E., Brander, M., Chatterton, J.C., Murphy-</a:t>
            </a:r>
            <a:r>
              <a:rPr lang="en-GB" sz="1800" dirty="0" err="1">
                <a:solidFill>
                  <a:srgbClr val="222222"/>
                </a:solidFill>
                <a:effectLst/>
                <a:latin typeface="Arial" panose="020B0604020202020204" pitchFamily="34" charset="0"/>
                <a:ea typeface="Times New Roman" panose="02020603050405020304" pitchFamily="18" charset="0"/>
              </a:rPr>
              <a:t>Bokern</a:t>
            </a:r>
            <a:r>
              <a:rPr lang="en-GB" sz="1800" dirty="0">
                <a:solidFill>
                  <a:srgbClr val="222222"/>
                </a:solidFill>
                <a:effectLst/>
                <a:latin typeface="Arial" panose="020B0604020202020204" pitchFamily="34" charset="0"/>
                <a:ea typeface="Times New Roman" panose="02020603050405020304" pitchFamily="18" charset="0"/>
              </a:rPr>
              <a:t>, D., Webster, C. and Williams, A.G., 2010. How low can we go? An assessment of greenhouse gas emissions from the UK food system and the scope reduction by 2050. Report for the WWF and Food Climate Research Network.</a:t>
            </a:r>
            <a:endParaRPr lang="en-GB"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Australian electricity generation - fuel mix</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(2023)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energy.gov.eu</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www.energy.gov.au</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/data/</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australian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-electricity-generation-fuel-mix (Accessed: 07 September 2023). </a:t>
            </a:r>
          </a:p>
          <a:p>
            <a:r>
              <a:rPr lang="en-GB" sz="1800" dirty="0" err="1">
                <a:solidFill>
                  <a:srgbClr val="222222"/>
                </a:solidFill>
                <a:effectLst/>
                <a:latin typeface="Arial" panose="020B0604020202020204" pitchFamily="34" charset="0"/>
                <a:ea typeface="Times New Roman" panose="02020603050405020304" pitchFamily="18" charset="0"/>
              </a:rPr>
              <a:t>Bourne</a:t>
            </a:r>
            <a:r>
              <a:rPr lang="en-GB" sz="1800" dirty="0">
                <a:solidFill>
                  <a:srgbClr val="222222"/>
                </a:solidFill>
                <a:effectLst/>
                <a:latin typeface="Arial" panose="020B0604020202020204" pitchFamily="34" charset="0"/>
                <a:ea typeface="Times New Roman" panose="02020603050405020304" pitchFamily="18" charset="0"/>
              </a:rPr>
              <a:t>, G., Stock, A., Steffen, W., Stock, P. and Brailsford, L., 2018. Australia's rising greenhouse gas emissions.</a:t>
            </a:r>
            <a:endParaRPr lang="en-GB"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Brahim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S.P., 2014. Renewable energy and energy security in the Philippines.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Energy Procedia</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52</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pp.480-486.</a:t>
            </a:r>
          </a:p>
          <a:p>
            <a:r>
              <a:rPr lang="en-GB" sz="1800" dirty="0">
                <a:solidFill>
                  <a:srgbClr val="222222"/>
                </a:solidFill>
                <a:effectLst/>
                <a:latin typeface="Arial" panose="020B0604020202020204" pitchFamily="34" charset="0"/>
                <a:ea typeface="Times New Roman" panose="02020603050405020304" pitchFamily="18" charset="0"/>
              </a:rPr>
              <a:t>Brand, C. and Boardman, B., 2008. Taming of the few—the unequal distribution of greenhouse gas emissions from personal travel in the UK. </a:t>
            </a:r>
            <a:r>
              <a:rPr lang="en-GB" sz="1800" i="1" dirty="0">
                <a:solidFill>
                  <a:srgbClr val="222222"/>
                </a:solidFill>
                <a:effectLst/>
                <a:latin typeface="Arial" panose="020B0604020202020204" pitchFamily="34" charset="0"/>
                <a:ea typeface="Times New Roman" panose="02020603050405020304" pitchFamily="18" charset="0"/>
              </a:rPr>
              <a:t>Energy Policy</a:t>
            </a:r>
            <a:r>
              <a:rPr lang="en-GB" sz="1800" dirty="0">
                <a:solidFill>
                  <a:srgbClr val="222222"/>
                </a:solidFill>
                <a:effectLst/>
                <a:latin typeface="Arial" panose="020B0604020202020204" pitchFamily="34" charset="0"/>
                <a:ea typeface="Times New Roman" panose="02020603050405020304" pitchFamily="18" charset="0"/>
              </a:rPr>
              <a:t>, </a:t>
            </a:r>
            <a:r>
              <a:rPr lang="en-GB" sz="1800" i="1" dirty="0">
                <a:solidFill>
                  <a:srgbClr val="222222"/>
                </a:solidFill>
                <a:effectLst/>
                <a:latin typeface="Arial" panose="020B0604020202020204" pitchFamily="34" charset="0"/>
                <a:ea typeface="Times New Roman" panose="02020603050405020304" pitchFamily="18" charset="0"/>
              </a:rPr>
              <a:t>36</a:t>
            </a:r>
            <a:r>
              <a:rPr lang="en-GB" sz="1800" dirty="0">
                <a:solidFill>
                  <a:srgbClr val="222222"/>
                </a:solidFill>
                <a:effectLst/>
                <a:latin typeface="Arial" panose="020B0604020202020204" pitchFamily="34" charset="0"/>
                <a:ea typeface="Times New Roman" panose="02020603050405020304" pitchFamily="18" charset="0"/>
              </a:rPr>
              <a:t>(1), pp.224-238.</a:t>
            </a:r>
            <a:endParaRPr lang="en-GB"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Brown, J. and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Loosemore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M., 2015. Behavioural factors influencing corrupt action in the Australian construction industry.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Engineering, Construction and Architectural Management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22</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(4), pp.372-389.</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Cole, M., 2008. Sociology contra government? The contest for the meaning of unemployment in UK policy debates.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Work, employment and society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22</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 pp.27-43.</a:t>
            </a:r>
          </a:p>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Collegenp</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(2023)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Infrastructure Development and access to basic services in Nepal</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CollegeNp.com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www.collegenp.com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/article/infrastructure-development-and-access-to-basic-services-in-nepal/ (Accessed: 31 July 2023). </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CORTIS, N., BLAXLAND, M. and CHARLESWORTH, S., 2023. Care theft: Family impacts of employer control in Australia's retail industry.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Critical Social Policy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p.02610183231185766.</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Davidson, M.C., Timo, N. and Wang, Y., 2010. How much does labour turnover cost? A case study of Australian four‐and five‐star hotels.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International journal of contemporary hospitality management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22</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(4), pp.451-466.</a:t>
            </a:r>
          </a:p>
          <a:p>
            <a:pPr marL="342900" lvl="0" indent="-342900">
              <a:buFont typeface="Arial" panose="020B0604020202020204" pitchFamily="34" charset="0"/>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Energy use (kg of oil equivalent per capita)</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(2014)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/indicator/EG.USE.PCAP.KG.OE (Accessed: 14 August 2023). </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Fulford, R. and Standing, C., 2014. Construction industry productivity and the potential for collaborative practice.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International journal of project management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32</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(2), pp.315-326.</a:t>
            </a:r>
          </a:p>
          <a:p>
            <a:r>
              <a:rPr lang="en-GB" sz="1800" dirty="0" err="1">
                <a:solidFill>
                  <a:srgbClr val="222222"/>
                </a:solidFill>
                <a:effectLst/>
                <a:latin typeface="Arial" panose="020B0604020202020204" pitchFamily="34" charset="0"/>
                <a:ea typeface="Times New Roman" panose="02020603050405020304" pitchFamily="18" charset="0"/>
              </a:rPr>
              <a:t>Gadde</a:t>
            </a:r>
            <a:r>
              <a:rPr lang="en-GB" sz="1800" dirty="0">
                <a:solidFill>
                  <a:srgbClr val="222222"/>
                </a:solidFill>
                <a:effectLst/>
                <a:latin typeface="Arial" panose="020B0604020202020204" pitchFamily="34" charset="0"/>
                <a:ea typeface="Times New Roman" panose="02020603050405020304" pitchFamily="18" charset="0"/>
              </a:rPr>
              <a:t>, B., Menke, C. and </a:t>
            </a:r>
            <a:r>
              <a:rPr lang="en-GB" sz="1800" dirty="0" err="1">
                <a:solidFill>
                  <a:srgbClr val="222222"/>
                </a:solidFill>
                <a:effectLst/>
                <a:latin typeface="Arial" panose="020B0604020202020204" pitchFamily="34" charset="0"/>
                <a:ea typeface="Times New Roman" panose="02020603050405020304" pitchFamily="18" charset="0"/>
              </a:rPr>
              <a:t>Wassmann</a:t>
            </a:r>
            <a:r>
              <a:rPr lang="en-GB" sz="1800" dirty="0">
                <a:solidFill>
                  <a:srgbClr val="222222"/>
                </a:solidFill>
                <a:effectLst/>
                <a:latin typeface="Arial" panose="020B0604020202020204" pitchFamily="34" charset="0"/>
                <a:ea typeface="Times New Roman" panose="02020603050405020304" pitchFamily="18" charset="0"/>
              </a:rPr>
              <a:t>, R., 2009. Rice straw as a renewable energy source in India, Thailand, and the Philippines: Overall potential and limitations for energy contribution and greenhouse gas mitigation. </a:t>
            </a:r>
            <a:r>
              <a:rPr lang="en-GB" sz="1800" i="1" dirty="0">
                <a:solidFill>
                  <a:srgbClr val="222222"/>
                </a:solidFill>
                <a:effectLst/>
                <a:latin typeface="Arial" panose="020B0604020202020204" pitchFamily="34" charset="0"/>
                <a:ea typeface="Times New Roman" panose="02020603050405020304" pitchFamily="18" charset="0"/>
              </a:rPr>
              <a:t>Biomass and bioenergy</a:t>
            </a:r>
            <a:r>
              <a:rPr lang="en-GB" sz="1800" dirty="0">
                <a:solidFill>
                  <a:srgbClr val="222222"/>
                </a:solidFill>
                <a:effectLst/>
                <a:latin typeface="Arial" panose="020B0604020202020204" pitchFamily="34" charset="0"/>
                <a:ea typeface="Times New Roman" panose="02020603050405020304" pitchFamily="18" charset="0"/>
              </a:rPr>
              <a:t>, </a:t>
            </a:r>
            <a:r>
              <a:rPr lang="en-GB" sz="1800" i="1" dirty="0">
                <a:solidFill>
                  <a:srgbClr val="222222"/>
                </a:solidFill>
                <a:effectLst/>
                <a:latin typeface="Arial" panose="020B0604020202020204" pitchFamily="34" charset="0"/>
                <a:ea typeface="Times New Roman" panose="02020603050405020304" pitchFamily="18" charset="0"/>
              </a:rPr>
              <a:t>33</a:t>
            </a:r>
            <a:r>
              <a:rPr lang="en-GB" sz="1800" dirty="0">
                <a:solidFill>
                  <a:srgbClr val="222222"/>
                </a:solidFill>
                <a:effectLst/>
                <a:latin typeface="Arial" panose="020B0604020202020204" pitchFamily="34" charset="0"/>
                <a:ea typeface="Times New Roman" panose="02020603050405020304" pitchFamily="18" charset="0"/>
              </a:rPr>
              <a:t>(11), pp.1532-154</a:t>
            </a:r>
            <a:endParaRPr lang="en-GB" sz="1100" b="0" i="0" u="none" strike="noStrike" dirty="0">
              <a:solidFill>
                <a:srgbClr val="000000"/>
              </a:solidFill>
              <a:effectLst/>
            </a:endParaRPr>
          </a:p>
          <a:p>
            <a:endParaRPr lang="en-GB" sz="1200" b="0" i="0" u="none" strike="noStrike" dirty="0">
              <a:solidFill>
                <a:srgbClr val="000000"/>
              </a:solidFill>
              <a:effectLst/>
            </a:endParaRPr>
          </a:p>
          <a:p>
            <a:endParaRPr lang="en-GB" b="0" i="0" dirty="0">
              <a:solidFill>
                <a:srgbClr val="222222"/>
              </a:solidFill>
              <a:effectLst/>
              <a:latin typeface="Arial" panose="020B0604020202020204" pitchFamily="34" charset="0"/>
            </a:endParaRPr>
          </a:p>
          <a:p>
            <a:endParaRPr lang="en-GB" b="0" i="0" u="none" strike="noStrike" dirty="0">
              <a:solidFill>
                <a:srgbClr val="000000"/>
              </a:solidFill>
              <a:effectLst/>
            </a:endParaRPr>
          </a:p>
          <a:p>
            <a:endParaRPr lang="en-US" dirty="0"/>
          </a:p>
        </p:txBody>
      </p:sp>
    </p:spTree>
    <p:extLst>
      <p:ext uri="{BB962C8B-B14F-4D97-AF65-F5344CB8AC3E}">
        <p14:creationId xmlns:p14="http://schemas.microsoft.com/office/powerpoint/2010/main" val="2142515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F93DD-D856-250D-605C-6FE3F3EC1A7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REFRENCES</a:t>
            </a:r>
          </a:p>
        </p:txBody>
      </p:sp>
      <p:sp>
        <p:nvSpPr>
          <p:cNvPr id="3" name="Content Placeholder 2">
            <a:extLst>
              <a:ext uri="{FF2B5EF4-FFF2-40B4-BE49-F238E27FC236}">
                <a16:creationId xmlns:a16="http://schemas.microsoft.com/office/drawing/2014/main" id="{D77DA453-4422-5101-A6DF-7535AF21836F}"/>
              </a:ext>
            </a:extLst>
          </p:cNvPr>
          <p:cNvSpPr>
            <a:spLocks noGrp="1"/>
          </p:cNvSpPr>
          <p:nvPr>
            <p:ph idx="1"/>
          </p:nvPr>
        </p:nvSpPr>
        <p:spPr>
          <a:xfrm>
            <a:off x="1451579" y="2015732"/>
            <a:ext cx="9603275" cy="4037749"/>
          </a:xfrm>
        </p:spPr>
        <p:txBody>
          <a:bodyPr>
            <a:normAutofit fontScale="47500" lnSpcReduction="20000"/>
          </a:bodyPr>
          <a:lstStyle/>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House, G., 2020.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Postgraduate education in the UK</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Higher Education Policy Institute.</a:t>
            </a:r>
          </a:p>
          <a:p>
            <a:pPr marL="342900" lvl="0" indent="-342900">
              <a:buFont typeface="Arial" panose="020B0604020202020204" pitchFamily="34" charset="0"/>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Industry (including construction), value added (% of GDP)</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(2023)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/indicator/NV.IND.TOTL.ZS (Accessed: 14 August 2023). </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Ladbrook, D.A., 1988. Why are crime rates higher in urban than in rural areas?—Evidence from Japan.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Australian &amp; New Zealand Journal of Criminology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21</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(2), pp.81-103.</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Lim, J.,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Bogossian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F. and Ahern, K., 2010. Stress and coping in Australian nurses: a systematic review.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International nursing review</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57</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 pp.22-31.</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Mitra, R.M. (2013)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Leveraging Service Sector Growth in the Philippines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www.adb.org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www.adb.org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/sites/default/files/publication/30385/ewp-366.pdf (Accessed: 13 August 2023). </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Munir, K. and Riaz, N., 2020. Asymmetric impact of energy consumption on environmental degradation: evidence from Australia, China, and USA.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Environmental Science and Pollution Research</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27</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(11), pp.11749-11759.</a:t>
            </a:r>
          </a:p>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Ofreneo</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R.E., 2015. Growth and employment in de-industrializing Philippines.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Journal of the Asia Pacific Economy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20</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 pp.111-129.</a:t>
            </a:r>
          </a:p>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Panzone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L.A., Larcom, S. and She, P.W., 2021. Estimating the impact of the first COVID-19 lockdown on UK food retailers and the restaurant sector.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Global Food Security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28</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p.100495.</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Rahman, M.M. and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Alam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K., 2022. Impact of industrialization and non-renewable energy on environmental pollution in Australia: Do renewable energy and financial development play a mitigating role?.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Renewable Energy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195</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pp.203-213.</a:t>
            </a:r>
          </a:p>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Reidhead</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C., 2020. Impact of organizational culture on employee satisfaction: A case of Hilton hotel, United Kingdom.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Journal of Economics and Business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3</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Robinson, D. (2023)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UK manufacturers’ sales by product: 2022 results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ons.gov.uk</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www.ons.gov.uk</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businessindustryandtrade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manufacturingandproductionindustry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/bulletins/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ukmanufacturerssalesbyproductprodcom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/2022results (Accessed: 18 August 2023). </a:t>
            </a:r>
          </a:p>
          <a:p>
            <a:endParaRPr lang="en-GB" sz="1800" dirty="0">
              <a:effectLst/>
              <a:latin typeface="Times New Roman" panose="02020603050405020304" pitchFamily="18" charset="0"/>
              <a:ea typeface="Times New Roman" panose="02020603050405020304" pitchFamily="18" charset="0"/>
            </a:endParaRPr>
          </a:p>
          <a:p>
            <a:endParaRPr lang="en-GB" sz="1800" dirty="0">
              <a:effectLst/>
              <a:latin typeface="Times New Roman" panose="02020603050405020304" pitchFamily="18" charset="0"/>
              <a:ea typeface="Times New Roman" panose="02020603050405020304" pitchFamily="18" charset="0"/>
            </a:endParaRPr>
          </a:p>
          <a:p>
            <a:endParaRPr lang="en-GB" sz="1800" dirty="0">
              <a:effectLst/>
              <a:latin typeface="Times New Roman" panose="02020603050405020304" pitchFamily="18" charset="0"/>
              <a:ea typeface="Times New Roman" panose="02020603050405020304" pitchFamily="18" charset="0"/>
            </a:endParaRPr>
          </a:p>
          <a:p>
            <a:endParaRPr lang="en-GB"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400581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AA52-D28C-5B34-E061-ACA8EBEC6B3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4D5A1E2-363D-D34D-5551-5A4CA02CE1A6}"/>
              </a:ext>
            </a:extLst>
          </p:cNvPr>
          <p:cNvSpPr>
            <a:spLocks noGrp="1"/>
          </p:cNvSpPr>
          <p:nvPr>
            <p:ph idx="1"/>
          </p:nvPr>
        </p:nvSpPr>
        <p:spPr/>
        <p:txBody>
          <a:bodyPr>
            <a:normAutofit fontScale="40000" lnSpcReduction="20000"/>
          </a:bodyPr>
          <a:lstStyle/>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House, G., 2020.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Postgraduate education in the UK</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Higher Education Policy Institute.</a:t>
            </a:r>
          </a:p>
          <a:p>
            <a:pPr marL="342900" lvl="0" indent="-342900">
              <a:buFont typeface="Arial" panose="020B0604020202020204" pitchFamily="34" charset="0"/>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Industry (including construction), value added (% of GDP)</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(2023)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/indicator/NV.IND.TOTL.ZS (Accessed: 14 August 2023). </a:t>
            </a:r>
          </a:p>
          <a:p>
            <a:r>
              <a:rPr lang="en-GB" sz="1800" dirty="0">
                <a:solidFill>
                  <a:srgbClr val="000000"/>
                </a:solidFill>
                <a:effectLst/>
                <a:latin typeface="Arial" panose="020B0604020202020204" pitchFamily="34" charset="0"/>
                <a:ea typeface="Times New Roman" panose="02020603050405020304" pitchFamily="18" charset="0"/>
              </a:rPr>
              <a:t>K.C., S. </a:t>
            </a:r>
            <a:r>
              <a:rPr lang="en-GB" sz="1800" i="1" dirty="0">
                <a:solidFill>
                  <a:srgbClr val="000000"/>
                </a:solidFill>
                <a:effectLst/>
                <a:latin typeface="Arial" panose="020B0604020202020204" pitchFamily="34" charset="0"/>
                <a:ea typeface="Times New Roman" panose="02020603050405020304" pitchFamily="18" charset="0"/>
              </a:rPr>
              <a:t>et al.</a:t>
            </a:r>
            <a:r>
              <a:rPr lang="en-GB" sz="1800" dirty="0">
                <a:solidFill>
                  <a:srgbClr val="000000"/>
                </a:solidFill>
                <a:effectLst/>
                <a:latin typeface="Arial" panose="020B0604020202020204" pitchFamily="34" charset="0"/>
                <a:ea typeface="Times New Roman" panose="02020603050405020304" pitchFamily="18" charset="0"/>
              </a:rPr>
              <a:t> (2011) </a:t>
            </a:r>
            <a:r>
              <a:rPr lang="en-GB" sz="1800" i="1" dirty="0">
                <a:solidFill>
                  <a:srgbClr val="000000"/>
                </a:solidFill>
                <a:effectLst/>
                <a:latin typeface="Arial" panose="020B0604020202020204" pitchFamily="34" charset="0"/>
                <a:ea typeface="Times New Roman" panose="02020603050405020304" pitchFamily="18" charset="0"/>
              </a:rPr>
              <a:t>Current status of renewable energy in Nepal: Opportunities and challenges</a:t>
            </a:r>
            <a:r>
              <a:rPr lang="en-GB" sz="1800" dirty="0">
                <a:solidFill>
                  <a:srgbClr val="000000"/>
                </a:solidFill>
                <a:effectLst/>
                <a:latin typeface="Arial" panose="020B0604020202020204" pitchFamily="34" charset="0"/>
                <a:ea typeface="Times New Roman" panose="02020603050405020304" pitchFamily="18" charset="0"/>
              </a:rPr>
              <a:t>, </a:t>
            </a:r>
            <a:r>
              <a:rPr lang="en-GB" sz="1800" i="1" dirty="0">
                <a:solidFill>
                  <a:srgbClr val="000000"/>
                </a:solidFill>
                <a:effectLst/>
                <a:latin typeface="Arial" panose="020B0604020202020204" pitchFamily="34" charset="0"/>
                <a:ea typeface="Times New Roman" panose="02020603050405020304" pitchFamily="18" charset="0"/>
              </a:rPr>
              <a:t>Renewable and Sustainable Energy Reviews</a:t>
            </a:r>
            <a:r>
              <a:rPr lang="en-GB" sz="1800" dirty="0">
                <a:solidFill>
                  <a:srgbClr val="000000"/>
                </a:solidFill>
                <a:effectLst/>
                <a:latin typeface="Arial" panose="020B0604020202020204" pitchFamily="34" charset="0"/>
                <a:ea typeface="Times New Roman" panose="02020603050405020304" pitchFamily="18" charset="0"/>
              </a:rPr>
              <a:t>. Available at: https://</a:t>
            </a:r>
            <a:r>
              <a:rPr lang="en-GB" sz="1800" dirty="0" err="1">
                <a:solidFill>
                  <a:srgbClr val="000000"/>
                </a:solidFill>
                <a:effectLst/>
                <a:latin typeface="Arial" panose="020B0604020202020204" pitchFamily="34" charset="0"/>
                <a:ea typeface="Times New Roman" panose="02020603050405020304" pitchFamily="18" charset="0"/>
              </a:rPr>
              <a:t>www.sciencedirect.com</a:t>
            </a:r>
            <a:r>
              <a:rPr lang="en-GB" sz="1800" dirty="0">
                <a:solidFill>
                  <a:srgbClr val="000000"/>
                </a:solidFill>
                <a:effectLst/>
                <a:latin typeface="Arial" panose="020B0604020202020204" pitchFamily="34" charset="0"/>
                <a:ea typeface="Times New Roman" panose="02020603050405020304" pitchFamily="18" charset="0"/>
              </a:rPr>
              <a:t>/science/article/</a:t>
            </a:r>
            <a:r>
              <a:rPr lang="en-GB" sz="1800" dirty="0" err="1">
                <a:solidFill>
                  <a:srgbClr val="000000"/>
                </a:solidFill>
                <a:effectLst/>
                <a:latin typeface="Arial" panose="020B0604020202020204" pitchFamily="34" charset="0"/>
                <a:ea typeface="Times New Roman" panose="02020603050405020304" pitchFamily="18" charset="0"/>
              </a:rPr>
              <a:t>pii</a:t>
            </a:r>
            <a:r>
              <a:rPr lang="en-GB" sz="1800" dirty="0">
                <a:solidFill>
                  <a:srgbClr val="000000"/>
                </a:solidFill>
                <a:effectLst/>
                <a:latin typeface="Arial" panose="020B0604020202020204" pitchFamily="34" charset="0"/>
                <a:ea typeface="Times New Roman" panose="02020603050405020304" pitchFamily="18" charset="0"/>
              </a:rPr>
              <a:t>/S1364032111002619?casa_token=PYqdF6WVzvYAAAAA%3ABHMWDE0y2Cs0wkL7y78O-bykNRrx8cUpYD0Gc5yHfiWZqss-SVHO9_izks0V7PJMSsuaymhjBA (Accessed: 03 August 2023). </a:t>
            </a:r>
            <a:endParaRPr lang="en-GB"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Ladbrook, D.A., 1988. Why are crime rates higher in urban than in rural areas?—Evidence from Japan.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Australian &amp; New Zealand Journal of Criminology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21</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(2), pp.81-103.</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Lim, J.,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Bogossian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F. and Ahern, K., 2010. Stress and coping in Australian nurses: a systematic review.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International nursing review</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57</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 pp.22-31.</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Mitra, R.M. (2013)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Leveraging Service Sector Growth in the Philippines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www.adb.org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www.adb.org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/sites/default/files/publication/30385/ewp-366.pdf (Accessed: 13 August 2023). </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Munir, K. and Riaz, N., 2020. Asymmetric impact of energy consumption on environmental degradation: evidence from Australia, China, and USA.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Environmental Science and Pollution Research</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27</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(11), pp.11749-11759.</a:t>
            </a:r>
          </a:p>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Ofreneo</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R.E., 2015. Growth and employment in de-industrializing Philippines.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Journal of the Asia Pacific Economy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20</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 pp.111-129.</a:t>
            </a:r>
          </a:p>
          <a:p>
            <a:r>
              <a:rPr lang="en-GB" sz="1800" dirty="0" err="1">
                <a:solidFill>
                  <a:srgbClr val="222222"/>
                </a:solidFill>
                <a:effectLst/>
                <a:latin typeface="Arial" panose="020B0604020202020204" pitchFamily="34" charset="0"/>
                <a:ea typeface="Times New Roman" panose="02020603050405020304" pitchFamily="18" charset="0"/>
              </a:rPr>
              <a:t>Panchasara</a:t>
            </a:r>
            <a:r>
              <a:rPr lang="en-GB" sz="1800" dirty="0">
                <a:solidFill>
                  <a:srgbClr val="222222"/>
                </a:solidFill>
                <a:effectLst/>
                <a:latin typeface="Arial" panose="020B0604020202020204" pitchFamily="34" charset="0"/>
                <a:ea typeface="Times New Roman" panose="02020603050405020304" pitchFamily="18" charset="0"/>
              </a:rPr>
              <a:t>, H., Samrat, N.H. and Islam, N., 2021. Greenhouse gas emissions trends and mitigation measures in Australian agriculture sector—A review. </a:t>
            </a:r>
            <a:r>
              <a:rPr lang="en-GB" sz="1800" i="1" dirty="0">
                <a:solidFill>
                  <a:srgbClr val="222222"/>
                </a:solidFill>
                <a:effectLst/>
                <a:latin typeface="Arial" panose="020B0604020202020204" pitchFamily="34" charset="0"/>
                <a:ea typeface="Times New Roman" panose="02020603050405020304" pitchFamily="18" charset="0"/>
              </a:rPr>
              <a:t>Agriculture</a:t>
            </a:r>
            <a:r>
              <a:rPr lang="en-GB" sz="1800" dirty="0">
                <a:solidFill>
                  <a:srgbClr val="222222"/>
                </a:solidFill>
                <a:effectLst/>
                <a:latin typeface="Arial" panose="020B0604020202020204" pitchFamily="34" charset="0"/>
                <a:ea typeface="Times New Roman" panose="02020603050405020304" pitchFamily="18" charset="0"/>
              </a:rPr>
              <a:t>, </a:t>
            </a:r>
            <a:r>
              <a:rPr lang="en-GB" sz="1800" i="1" dirty="0">
                <a:solidFill>
                  <a:srgbClr val="222222"/>
                </a:solidFill>
                <a:effectLst/>
                <a:latin typeface="Arial" panose="020B0604020202020204" pitchFamily="34" charset="0"/>
                <a:ea typeface="Times New Roman" panose="02020603050405020304" pitchFamily="18" charset="0"/>
              </a:rPr>
              <a:t>11</a:t>
            </a:r>
            <a:r>
              <a:rPr lang="en-GB" sz="1800" dirty="0">
                <a:solidFill>
                  <a:srgbClr val="222222"/>
                </a:solidFill>
                <a:effectLst/>
                <a:latin typeface="Arial" panose="020B0604020202020204" pitchFamily="34" charset="0"/>
                <a:ea typeface="Times New Roman" panose="02020603050405020304" pitchFamily="18" charset="0"/>
              </a:rPr>
              <a:t>(2), p.85.</a:t>
            </a:r>
            <a:endParaRPr lang="en-GB"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Panzone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L.A., Larcom, S. and She, P.W., 2021. Estimating the impact of the first COVID-19 lockdown on UK food retailers and the restaurant sector.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Global Food Security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28</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p.100495.</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Rahman, M.M. and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Alam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K., 2022. Impact of industrialization and non-renewable energy on environmental pollution in Australia: Do renewable energy and financial development play a mitigating role?.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Renewable Energy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195</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pp.203-213.</a:t>
            </a:r>
          </a:p>
          <a:p>
            <a:r>
              <a:rPr lang="en-GB" sz="1800" dirty="0">
                <a:solidFill>
                  <a:srgbClr val="222222"/>
                </a:solidFill>
                <a:effectLst/>
                <a:latin typeface="Arial" panose="020B0604020202020204" pitchFamily="34" charset="0"/>
                <a:ea typeface="Times New Roman" panose="02020603050405020304" pitchFamily="18" charset="0"/>
              </a:rPr>
              <a:t>Raihan, A., 2023. The dynamic nexus between economic growth, renewable energy use, urbanization, industrialization, tourism, agricultural productivity, forest area, and carbon dioxide emissions in the Philippines. </a:t>
            </a:r>
            <a:r>
              <a:rPr lang="en-GB" sz="1800" i="1" dirty="0">
                <a:solidFill>
                  <a:srgbClr val="222222"/>
                </a:solidFill>
                <a:effectLst/>
                <a:latin typeface="Arial" panose="020B0604020202020204" pitchFamily="34" charset="0"/>
                <a:ea typeface="Times New Roman" panose="02020603050405020304" pitchFamily="18" charset="0"/>
              </a:rPr>
              <a:t>Energy Nexus</a:t>
            </a:r>
            <a:r>
              <a:rPr lang="en-GB" sz="1800" dirty="0">
                <a:solidFill>
                  <a:srgbClr val="222222"/>
                </a:solidFill>
                <a:effectLst/>
                <a:latin typeface="Arial" panose="020B0604020202020204" pitchFamily="34" charset="0"/>
                <a:ea typeface="Times New Roman" panose="02020603050405020304" pitchFamily="18" charset="0"/>
              </a:rPr>
              <a:t>, </a:t>
            </a:r>
            <a:r>
              <a:rPr lang="en-GB" sz="1800" i="1" dirty="0">
                <a:solidFill>
                  <a:srgbClr val="222222"/>
                </a:solidFill>
                <a:effectLst/>
                <a:latin typeface="Arial" panose="020B0604020202020204" pitchFamily="34" charset="0"/>
                <a:ea typeface="Times New Roman" panose="02020603050405020304" pitchFamily="18" charset="0"/>
              </a:rPr>
              <a:t>9</a:t>
            </a:r>
            <a:r>
              <a:rPr lang="en-GB" sz="1800" dirty="0">
                <a:solidFill>
                  <a:srgbClr val="222222"/>
                </a:solidFill>
                <a:effectLst/>
                <a:latin typeface="Arial" panose="020B0604020202020204" pitchFamily="34" charset="0"/>
                <a:ea typeface="Times New Roman" panose="02020603050405020304" pitchFamily="18" charset="0"/>
              </a:rPr>
              <a:t>, p.100180.</a:t>
            </a:r>
            <a:endParaRPr lang="en-GB" sz="1800" dirty="0">
              <a:effectLst/>
              <a:latin typeface="Times New Roman" panose="02020603050405020304" pitchFamily="18" charset="0"/>
              <a:ea typeface="Times New Roman" panose="02020603050405020304" pitchFamily="18" charset="0"/>
            </a:endParaRPr>
          </a:p>
          <a:p>
            <a:r>
              <a:rPr lang="en-GB" sz="1800" dirty="0" err="1">
                <a:solidFill>
                  <a:srgbClr val="000000"/>
                </a:solidFill>
                <a:effectLst/>
                <a:latin typeface="Arial" panose="020B0604020202020204" pitchFamily="34" charset="0"/>
                <a:ea typeface="Times New Roman" panose="02020603050405020304" pitchFamily="18" charset="0"/>
              </a:rPr>
              <a:t>Regmi</a:t>
            </a:r>
            <a:r>
              <a:rPr lang="en-GB" sz="1800" dirty="0">
                <a:solidFill>
                  <a:srgbClr val="000000"/>
                </a:solidFill>
                <a:effectLst/>
                <a:latin typeface="Arial" panose="020B0604020202020204" pitchFamily="34" charset="0"/>
                <a:ea typeface="Times New Roman" panose="02020603050405020304" pitchFamily="18" charset="0"/>
              </a:rPr>
              <a:t>, K. and Rehman, A. (2021) </a:t>
            </a:r>
            <a:r>
              <a:rPr lang="en-GB" sz="1800" i="1" dirty="0">
                <a:solidFill>
                  <a:srgbClr val="000000"/>
                </a:solidFill>
                <a:effectLst/>
                <a:latin typeface="Arial" panose="020B0604020202020204" pitchFamily="34" charset="0"/>
                <a:ea typeface="Times New Roman" panose="02020603050405020304" pitchFamily="18" charset="0"/>
              </a:rPr>
              <a:t>Do carbon emissions impact Nepal’s population growth, energy utilization, and economic progress? evidence from long- and short-run analyses - environmental science and Pollution Research</a:t>
            </a:r>
            <a:r>
              <a:rPr lang="en-GB" sz="1800" dirty="0">
                <a:solidFill>
                  <a:srgbClr val="000000"/>
                </a:solidFill>
                <a:effectLst/>
                <a:latin typeface="Arial" panose="020B0604020202020204" pitchFamily="34" charset="0"/>
                <a:ea typeface="Times New Roman" panose="02020603050405020304" pitchFamily="18" charset="0"/>
              </a:rPr>
              <a:t>, </a:t>
            </a:r>
            <a:r>
              <a:rPr lang="en-GB" sz="1800" i="1" dirty="0">
                <a:solidFill>
                  <a:srgbClr val="000000"/>
                </a:solidFill>
                <a:effectLst/>
                <a:latin typeface="Arial" panose="020B0604020202020204" pitchFamily="34" charset="0"/>
                <a:ea typeface="Times New Roman" panose="02020603050405020304" pitchFamily="18" charset="0"/>
              </a:rPr>
              <a:t>SpringerLink</a:t>
            </a:r>
            <a:r>
              <a:rPr lang="en-GB" sz="1800" dirty="0">
                <a:solidFill>
                  <a:srgbClr val="000000"/>
                </a:solidFill>
                <a:effectLst/>
                <a:latin typeface="Arial" panose="020B0604020202020204" pitchFamily="34" charset="0"/>
                <a:ea typeface="Times New Roman" panose="02020603050405020304" pitchFamily="18" charset="0"/>
              </a:rPr>
              <a:t>. Available at: https://</a:t>
            </a:r>
            <a:r>
              <a:rPr lang="en-GB" sz="1800" dirty="0" err="1">
                <a:solidFill>
                  <a:srgbClr val="000000"/>
                </a:solidFill>
                <a:effectLst/>
                <a:latin typeface="Arial" panose="020B0604020202020204" pitchFamily="34" charset="0"/>
                <a:ea typeface="Times New Roman" panose="02020603050405020304" pitchFamily="18" charset="0"/>
              </a:rPr>
              <a:t>link.springer.com</a:t>
            </a:r>
            <a:r>
              <a:rPr lang="en-GB" sz="1800" dirty="0">
                <a:solidFill>
                  <a:srgbClr val="000000"/>
                </a:solidFill>
                <a:effectLst/>
                <a:latin typeface="Arial" panose="020B0604020202020204" pitchFamily="34" charset="0"/>
                <a:ea typeface="Times New Roman" panose="02020603050405020304" pitchFamily="18" charset="0"/>
              </a:rPr>
              <a:t>/article/10.1007/s11356-021-14546-6 (Accessed: 02 August 2023). </a:t>
            </a:r>
            <a:endParaRPr lang="en-GB"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52084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1C28-4A05-5DA1-C431-9DC6FA28202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955A7F2-9B9C-1263-0483-1C391C1BB667}"/>
              </a:ext>
            </a:extLst>
          </p:cNvPr>
          <p:cNvSpPr>
            <a:spLocks noGrp="1"/>
          </p:cNvSpPr>
          <p:nvPr>
            <p:ph idx="1"/>
          </p:nvPr>
        </p:nvSpPr>
        <p:spPr/>
        <p:txBody>
          <a:bodyPr>
            <a:normAutofit fontScale="40000" lnSpcReduction="20000"/>
          </a:bodyPr>
          <a:lstStyle/>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Reidhead</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C., 2020. Impact of organizational culture on employee satisfaction: A case of Hilton hotel, United Kingdom.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Journal of Economics and Business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3</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Robinson, D. (2023)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UK manufacturers’ sales by product: 2022 results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ons.gov.uk</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www.ons.gov.uk</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businessindustryandtrade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manufacturingandproductionindustry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/bulletins/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ukmanufacturerssalesbyproductprodcom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/2022results (Accessed: 18 August 2023). </a:t>
            </a:r>
          </a:p>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Safdie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S. (2023)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What are the Three Pillars of Sustainable Development?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greenly. earth</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greenly.earth</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en-gb</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/blog/company-guide/3-pillars-of-sustainable-development (Accessed: 12 September 2023). </a:t>
            </a:r>
          </a:p>
          <a:p>
            <a:r>
              <a:rPr lang="en-GB" sz="1800" dirty="0" err="1">
                <a:solidFill>
                  <a:srgbClr val="000000"/>
                </a:solidFill>
                <a:effectLst/>
                <a:latin typeface="Arial" panose="020B0604020202020204" pitchFamily="34" charset="0"/>
                <a:ea typeface="Times New Roman" panose="02020603050405020304" pitchFamily="18" charset="0"/>
              </a:rPr>
              <a:t>Sanjel</a:t>
            </a:r>
            <a:r>
              <a:rPr lang="en-GB" sz="1800" dirty="0">
                <a:solidFill>
                  <a:srgbClr val="000000"/>
                </a:solidFill>
                <a:effectLst/>
                <a:latin typeface="Arial" panose="020B0604020202020204" pitchFamily="34" charset="0"/>
                <a:ea typeface="Times New Roman" panose="02020603050405020304" pitchFamily="18" charset="0"/>
              </a:rPr>
              <a:t>, N. </a:t>
            </a:r>
            <a:r>
              <a:rPr lang="en-GB" sz="1800" i="1" dirty="0">
                <a:solidFill>
                  <a:srgbClr val="000000"/>
                </a:solidFill>
                <a:effectLst/>
                <a:latin typeface="Arial" panose="020B0604020202020204" pitchFamily="34" charset="0"/>
                <a:ea typeface="Times New Roman" panose="02020603050405020304" pitchFamily="18" charset="0"/>
              </a:rPr>
              <a:t>et al.</a:t>
            </a:r>
            <a:r>
              <a:rPr lang="en-GB" sz="1800" dirty="0">
                <a:solidFill>
                  <a:srgbClr val="000000"/>
                </a:solidFill>
                <a:effectLst/>
                <a:latin typeface="Arial" panose="020B0604020202020204" pitchFamily="34" charset="0"/>
                <a:ea typeface="Times New Roman" panose="02020603050405020304" pitchFamily="18" charset="0"/>
              </a:rPr>
              <a:t> (2022) </a:t>
            </a:r>
            <a:r>
              <a:rPr lang="en-GB" sz="1800" i="1" dirty="0">
                <a:solidFill>
                  <a:srgbClr val="000000"/>
                </a:solidFill>
                <a:effectLst/>
                <a:latin typeface="Arial" panose="020B0604020202020204" pitchFamily="34" charset="0"/>
                <a:ea typeface="Times New Roman" panose="02020603050405020304" pitchFamily="18" charset="0"/>
              </a:rPr>
              <a:t>Nepal Energy Outlook 2022</a:t>
            </a:r>
            <a:r>
              <a:rPr lang="en-GB" sz="1800" dirty="0">
                <a:solidFill>
                  <a:srgbClr val="000000"/>
                </a:solidFill>
                <a:effectLst/>
                <a:latin typeface="Arial" panose="020B0604020202020204" pitchFamily="34" charset="0"/>
                <a:ea typeface="Times New Roman" panose="02020603050405020304" pitchFamily="18" charset="0"/>
              </a:rPr>
              <a:t>, </a:t>
            </a:r>
            <a:r>
              <a:rPr lang="en-GB" sz="1800" i="1" dirty="0" err="1">
                <a:solidFill>
                  <a:srgbClr val="000000"/>
                </a:solidFill>
                <a:effectLst/>
                <a:latin typeface="Arial" panose="020B0604020202020204" pitchFamily="34" charset="0"/>
                <a:ea typeface="Times New Roman" panose="02020603050405020304" pitchFamily="18" charset="0"/>
              </a:rPr>
              <a:t>EnergizeNepal</a:t>
            </a:r>
            <a:r>
              <a:rPr lang="en-GB" sz="1800" i="1" dirty="0">
                <a:solidFill>
                  <a:srgbClr val="000000"/>
                </a:solidFill>
                <a:effectLst/>
                <a:latin typeface="Arial" panose="020B0604020202020204" pitchFamily="34" charset="0"/>
                <a:ea typeface="Times New Roman" panose="02020603050405020304" pitchFamily="18" charset="0"/>
              </a:rPr>
              <a:t> – School of Engineering, Kathmandu University</a:t>
            </a:r>
            <a:r>
              <a:rPr lang="en-GB" sz="1800" dirty="0">
                <a:solidFill>
                  <a:srgbClr val="000000"/>
                </a:solidFill>
                <a:effectLst/>
                <a:latin typeface="Arial" panose="020B0604020202020204" pitchFamily="34" charset="0"/>
                <a:ea typeface="Times New Roman" panose="02020603050405020304" pitchFamily="18" charset="0"/>
              </a:rPr>
              <a:t>. Available at: https://</a:t>
            </a:r>
            <a:r>
              <a:rPr lang="en-GB" sz="1800" dirty="0" err="1">
                <a:solidFill>
                  <a:srgbClr val="000000"/>
                </a:solidFill>
                <a:effectLst/>
                <a:latin typeface="Arial" panose="020B0604020202020204" pitchFamily="34" charset="0"/>
                <a:ea typeface="Times New Roman" panose="02020603050405020304" pitchFamily="18" charset="0"/>
              </a:rPr>
              <a:t>energizenepal.ku.edu.np</a:t>
            </a:r>
            <a:r>
              <a:rPr lang="en-GB" sz="1800" dirty="0">
                <a:solidFill>
                  <a:srgbClr val="000000"/>
                </a:solidFill>
                <a:effectLst/>
                <a:latin typeface="Arial" panose="020B0604020202020204" pitchFamily="34" charset="0"/>
                <a:ea typeface="Times New Roman" panose="02020603050405020304" pitchFamily="18" charset="0"/>
              </a:rPr>
              <a:t>/</a:t>
            </a:r>
            <a:r>
              <a:rPr lang="en-GB" sz="1800" dirty="0" err="1">
                <a:solidFill>
                  <a:srgbClr val="000000"/>
                </a:solidFill>
                <a:effectLst/>
                <a:latin typeface="Arial" panose="020B0604020202020204" pitchFamily="34" charset="0"/>
                <a:ea typeface="Times New Roman" panose="02020603050405020304" pitchFamily="18" charset="0"/>
              </a:rPr>
              <a:t>wp</a:t>
            </a:r>
            <a:r>
              <a:rPr lang="en-GB" sz="1800" dirty="0">
                <a:solidFill>
                  <a:srgbClr val="000000"/>
                </a:solidFill>
                <a:effectLst/>
                <a:latin typeface="Arial" panose="020B0604020202020204" pitchFamily="34" charset="0"/>
                <a:ea typeface="Times New Roman" panose="02020603050405020304" pitchFamily="18" charset="0"/>
              </a:rPr>
              <a:t>-content/uploads/2022/08/NEO-2022-Final.pdf (Accessed: 04 August 2023). </a:t>
            </a:r>
            <a:endParaRPr lang="en-GB" sz="1800" dirty="0">
              <a:effectLst/>
              <a:latin typeface="Times New Roman" panose="02020603050405020304" pitchFamily="18" charset="0"/>
              <a:ea typeface="Times New Roman" panose="02020603050405020304" pitchFamily="18" charset="0"/>
            </a:endParaRPr>
          </a:p>
          <a:p>
            <a:r>
              <a:rPr lang="en-GB" sz="1800" dirty="0">
                <a:solidFill>
                  <a:srgbClr val="222222"/>
                </a:solidFill>
                <a:effectLst/>
                <a:latin typeface="Arial" panose="020B0604020202020204" pitchFamily="34" charset="0"/>
                <a:ea typeface="Times New Roman" panose="02020603050405020304" pitchFamily="18" charset="0"/>
              </a:rPr>
              <a:t>Schmidt, M., Crawford, R.H. and Warren-Myers, G., 2020. Quantifying Australia’s life cycle greenhouse gas emissions for new homes. </a:t>
            </a:r>
            <a:r>
              <a:rPr lang="en-GB" sz="1800" i="1" dirty="0">
                <a:solidFill>
                  <a:srgbClr val="222222"/>
                </a:solidFill>
                <a:effectLst/>
                <a:latin typeface="Arial" panose="020B0604020202020204" pitchFamily="34" charset="0"/>
                <a:ea typeface="Times New Roman" panose="02020603050405020304" pitchFamily="18" charset="0"/>
              </a:rPr>
              <a:t>Energy and Buildings</a:t>
            </a:r>
            <a:r>
              <a:rPr lang="en-GB" sz="1800" dirty="0">
                <a:solidFill>
                  <a:srgbClr val="222222"/>
                </a:solidFill>
                <a:effectLst/>
                <a:latin typeface="Arial" panose="020B0604020202020204" pitchFamily="34" charset="0"/>
                <a:ea typeface="Times New Roman" panose="02020603050405020304" pitchFamily="18" charset="0"/>
              </a:rPr>
              <a:t>, </a:t>
            </a:r>
            <a:r>
              <a:rPr lang="en-GB" sz="1800" i="1" dirty="0">
                <a:solidFill>
                  <a:srgbClr val="222222"/>
                </a:solidFill>
                <a:effectLst/>
                <a:latin typeface="Arial" panose="020B0604020202020204" pitchFamily="34" charset="0"/>
                <a:ea typeface="Times New Roman" panose="02020603050405020304" pitchFamily="18" charset="0"/>
              </a:rPr>
              <a:t>224</a:t>
            </a:r>
            <a:r>
              <a:rPr lang="en-GB" sz="1800" dirty="0">
                <a:solidFill>
                  <a:srgbClr val="222222"/>
                </a:solidFill>
                <a:effectLst/>
                <a:latin typeface="Arial" panose="020B0604020202020204" pitchFamily="34" charset="0"/>
                <a:ea typeface="Times New Roman" panose="02020603050405020304" pitchFamily="18" charset="0"/>
              </a:rPr>
              <a:t>, p.110287.</a:t>
            </a:r>
            <a:endParaRPr lang="en-GB"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Services, value added (% of GDP)</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(2023)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/indicator/NV.SRV.TOTL.ZS (Accessed: 14 August 2023). </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Shah, T.I., Bell, S. and Wilson, K., 2016. Spatial accessibility to health care services: Identifying under-serviced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neighborhoods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in Canadian urban areas.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PloS</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 one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11</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(12), p.e0168208.</a:t>
            </a:r>
          </a:p>
          <a:p>
            <a:pPr marL="342900" lvl="0" indent="-342900">
              <a:buFont typeface="Arial" panose="020B0604020202020204" pitchFamily="34" charset="0"/>
              <a:buChar char="•"/>
              <a:tabLst>
                <a:tab pos="457200" algn="l"/>
              </a:tabLst>
            </a:pP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Shooshtarian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S., Maqsood, T., Wong, P.S., Khalfan, M. and Yang, R.J., 2021. Extended producer responsibility in the Australian construction industry.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Sustainability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13</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(2), p.620.</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Simon (2022)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The three pillars of sustainability explained</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sustainability-</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success.com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https://sustainability-</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success.com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/three-pillars-of-sustainability/ (Accessed: 12 September 2023). </a:t>
            </a:r>
          </a:p>
          <a:p>
            <a:r>
              <a:rPr lang="en-GB" sz="1800" dirty="0" err="1">
                <a:solidFill>
                  <a:srgbClr val="222222"/>
                </a:solidFill>
                <a:effectLst/>
                <a:latin typeface="Arial" panose="020B0604020202020204" pitchFamily="34" charset="0"/>
                <a:ea typeface="Times New Roman" panose="02020603050405020304" pitchFamily="18" charset="0"/>
              </a:rPr>
              <a:t>Sumabat</a:t>
            </a:r>
            <a:r>
              <a:rPr lang="en-GB" sz="1800" dirty="0">
                <a:solidFill>
                  <a:srgbClr val="222222"/>
                </a:solidFill>
                <a:effectLst/>
                <a:latin typeface="Arial" panose="020B0604020202020204" pitchFamily="34" charset="0"/>
                <a:ea typeface="Times New Roman" panose="02020603050405020304" pitchFamily="18" charset="0"/>
              </a:rPr>
              <a:t>, A.K., Lopez, N.S., Yu, K.D., Hao, H., Li, R., </a:t>
            </a:r>
            <a:r>
              <a:rPr lang="en-GB" sz="1800" dirty="0" err="1">
                <a:solidFill>
                  <a:srgbClr val="222222"/>
                </a:solidFill>
                <a:effectLst/>
                <a:latin typeface="Arial" panose="020B0604020202020204" pitchFamily="34" charset="0"/>
                <a:ea typeface="Times New Roman" panose="02020603050405020304" pitchFamily="18" charset="0"/>
              </a:rPr>
              <a:t>Geng</a:t>
            </a:r>
            <a:r>
              <a:rPr lang="en-GB" sz="1800" dirty="0">
                <a:solidFill>
                  <a:srgbClr val="222222"/>
                </a:solidFill>
                <a:effectLst/>
                <a:latin typeface="Arial" panose="020B0604020202020204" pitchFamily="34" charset="0"/>
                <a:ea typeface="Times New Roman" panose="02020603050405020304" pitchFamily="18" charset="0"/>
              </a:rPr>
              <a:t>, Y. and Chiu, A.S., 2016. Decomposition analysis of Philippine CO2 emissions from fuel combustion and electricity generation. </a:t>
            </a:r>
            <a:r>
              <a:rPr lang="en-GB" sz="1800" i="1" dirty="0">
                <a:solidFill>
                  <a:srgbClr val="222222"/>
                </a:solidFill>
                <a:effectLst/>
                <a:latin typeface="Arial" panose="020B0604020202020204" pitchFamily="34" charset="0"/>
                <a:ea typeface="Times New Roman" panose="02020603050405020304" pitchFamily="18" charset="0"/>
              </a:rPr>
              <a:t>Applied Energy</a:t>
            </a:r>
            <a:r>
              <a:rPr lang="en-GB" sz="1800" dirty="0">
                <a:solidFill>
                  <a:srgbClr val="222222"/>
                </a:solidFill>
                <a:effectLst/>
                <a:latin typeface="Arial" panose="020B0604020202020204" pitchFamily="34" charset="0"/>
                <a:ea typeface="Times New Roman" panose="02020603050405020304" pitchFamily="18" charset="0"/>
              </a:rPr>
              <a:t>, </a:t>
            </a:r>
            <a:r>
              <a:rPr lang="en-GB" sz="1800" i="1" dirty="0">
                <a:solidFill>
                  <a:srgbClr val="222222"/>
                </a:solidFill>
                <a:effectLst/>
                <a:latin typeface="Arial" panose="020B0604020202020204" pitchFamily="34" charset="0"/>
                <a:ea typeface="Times New Roman" panose="02020603050405020304" pitchFamily="18" charset="0"/>
              </a:rPr>
              <a:t>164</a:t>
            </a:r>
            <a:r>
              <a:rPr lang="en-GB" sz="1800" dirty="0">
                <a:solidFill>
                  <a:srgbClr val="222222"/>
                </a:solidFill>
                <a:effectLst/>
                <a:latin typeface="Arial" panose="020B0604020202020204" pitchFamily="34" charset="0"/>
                <a:ea typeface="Times New Roman" panose="02020603050405020304" pitchFamily="18" charset="0"/>
              </a:rPr>
              <a:t>, pp.795-804.</a:t>
            </a:r>
            <a:endParaRPr lang="en-GB"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The top 10 largest economies in the world in 2023</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(2023)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forbesindia.com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www.forbesindia.com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/article/explainers/top-10-largest-economies-in-the-world/86159/1 (Accessed: 15 September 2023). </a:t>
            </a:r>
          </a:p>
          <a:p>
            <a:pPr marL="342900" lvl="0" indent="-342900">
              <a:buFont typeface="Arial" panose="020B0604020202020204" pitchFamily="34" charset="0"/>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Total greenhouse gas emissions (kt of CO2 equivalent)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(2023)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/indicator/EN.ATM.GHGT.KT.CE (Accessed: 14 August 2023). </a:t>
            </a:r>
          </a:p>
          <a:p>
            <a:pPr marL="342900" lvl="0" indent="-342900">
              <a:buFont typeface="Arial" panose="020B0604020202020204" pitchFamily="34" charset="0"/>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UKGOV (2021) </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UK energy in brief 2021 - GOV.UK</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a:t>
            </a:r>
            <a:r>
              <a:rPr lang="en-GB"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https://assets.publishing.service.gov.uk/government/uploads/system/uploads/attachment_data/file/1032260/UK_Energy_in_Brief_2021.pdf</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(Accessed: 06 September 2023). </a:t>
            </a:r>
          </a:p>
          <a:p>
            <a:pPr marL="342900" lvl="0" indent="-342900">
              <a:buFont typeface="Arial" panose="020B0604020202020204" pitchFamily="34" charset="0"/>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Unemployment, total (% of total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labor</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 force)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modeled</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 ILO estimate)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(2023) </a:t>
            </a:r>
            <a:r>
              <a:rPr lang="en-GB" sz="1800" i="1"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Available at: https://</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data.worldbank.org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/indicator/SL.UEM.TOTL.ZS (Accessed: 14 August 2023). </a:t>
            </a:r>
          </a:p>
          <a:p>
            <a:endParaRPr lang="en-US" dirty="0"/>
          </a:p>
        </p:txBody>
      </p:sp>
    </p:spTree>
    <p:extLst>
      <p:ext uri="{BB962C8B-B14F-4D97-AF65-F5344CB8AC3E}">
        <p14:creationId xmlns:p14="http://schemas.microsoft.com/office/powerpoint/2010/main" val="2973433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2883-FA43-7809-6006-1265B4F2EF12}"/>
              </a:ext>
            </a:extLst>
          </p:cNvPr>
          <p:cNvSpPr>
            <a:spLocks noGrp="1"/>
          </p:cNvSpPr>
          <p:nvPr>
            <p:ph type="title"/>
          </p:nvPr>
        </p:nvSpPr>
        <p:spPr/>
        <p:txBody>
          <a:bodyPr/>
          <a:lstStyle/>
          <a:p>
            <a:r>
              <a:rPr lang="en-GB" dirty="0"/>
              <a:t>hypothesis</a:t>
            </a:r>
          </a:p>
        </p:txBody>
      </p:sp>
      <p:sp>
        <p:nvSpPr>
          <p:cNvPr id="3" name="Content Placeholder 2">
            <a:extLst>
              <a:ext uri="{FF2B5EF4-FFF2-40B4-BE49-F238E27FC236}">
                <a16:creationId xmlns:a16="http://schemas.microsoft.com/office/drawing/2014/main" id="{E844F37A-0717-0705-4D12-5B147C2A1DA3}"/>
              </a:ext>
            </a:extLst>
          </p:cNvPr>
          <p:cNvSpPr>
            <a:spLocks noGrp="1"/>
          </p:cNvSpPr>
          <p:nvPr>
            <p:ph idx="1"/>
          </p:nvPr>
        </p:nvSpPr>
        <p:spPr/>
        <p:txBody>
          <a:bodyPr/>
          <a:lstStyle/>
          <a:p>
            <a:r>
              <a:rPr lang="en-GB" sz="3600" dirty="0"/>
              <a:t>Negative Impact on Environment</a:t>
            </a:r>
          </a:p>
          <a:p>
            <a:r>
              <a:rPr lang="en-GB" dirty="0"/>
              <a:t>Increased  Demand (Energy, Resources, Services) = Increased CO2 Emissions. </a:t>
            </a:r>
          </a:p>
        </p:txBody>
      </p:sp>
    </p:spTree>
    <p:extLst>
      <p:ext uri="{BB962C8B-B14F-4D97-AF65-F5344CB8AC3E}">
        <p14:creationId xmlns:p14="http://schemas.microsoft.com/office/powerpoint/2010/main" val="300826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ECAC-92FB-A518-7710-E6895847D141}"/>
              </a:ext>
            </a:extLst>
          </p:cNvPr>
          <p:cNvSpPr>
            <a:spLocks noGrp="1"/>
          </p:cNvSpPr>
          <p:nvPr>
            <p:ph type="title"/>
          </p:nvPr>
        </p:nvSpPr>
        <p:spPr/>
        <p:txBody>
          <a:bodyPr/>
          <a:lstStyle/>
          <a:p>
            <a:r>
              <a:rPr lang="en-GB" dirty="0"/>
              <a:t>Hypothesis</a:t>
            </a:r>
          </a:p>
        </p:txBody>
      </p:sp>
      <p:sp>
        <p:nvSpPr>
          <p:cNvPr id="3" name="Content Placeholder 2">
            <a:extLst>
              <a:ext uri="{FF2B5EF4-FFF2-40B4-BE49-F238E27FC236}">
                <a16:creationId xmlns:a16="http://schemas.microsoft.com/office/drawing/2014/main" id="{DA4EFF35-6983-48E4-85FC-D11B140E7A2D}"/>
              </a:ext>
            </a:extLst>
          </p:cNvPr>
          <p:cNvSpPr>
            <a:spLocks noGrp="1"/>
          </p:cNvSpPr>
          <p:nvPr>
            <p:ph idx="1"/>
          </p:nvPr>
        </p:nvSpPr>
        <p:spPr>
          <a:xfrm>
            <a:off x="1451579" y="2015732"/>
            <a:ext cx="9603275" cy="3703933"/>
          </a:xfrm>
        </p:spPr>
        <p:txBody>
          <a:bodyPr>
            <a:normAutofit/>
          </a:bodyPr>
          <a:lstStyle/>
          <a:p>
            <a:r>
              <a:rPr lang="en-GB" sz="3200" dirty="0"/>
              <a:t>Mixed Social Impacts</a:t>
            </a:r>
          </a:p>
          <a:p>
            <a:r>
              <a:rPr lang="en-GB" sz="1800" dirty="0"/>
              <a:t>Increased Services in an area e.g., social activities, and vibrant city life (Shah et al., 2016; Allard and Roth, 2010)</a:t>
            </a:r>
          </a:p>
          <a:p>
            <a:r>
              <a:rPr lang="en-GB" sz="1800" dirty="0"/>
              <a:t> Increased Crime rate. (Lad Brook, 1998)</a:t>
            </a:r>
          </a:p>
        </p:txBody>
      </p:sp>
    </p:spTree>
    <p:extLst>
      <p:ext uri="{BB962C8B-B14F-4D97-AF65-F5344CB8AC3E}">
        <p14:creationId xmlns:p14="http://schemas.microsoft.com/office/powerpoint/2010/main" val="233865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EDAC-9A45-9928-105F-F11775B7A856}"/>
              </a:ext>
            </a:extLst>
          </p:cNvPr>
          <p:cNvSpPr>
            <a:spLocks noGrp="1"/>
          </p:cNvSpPr>
          <p:nvPr>
            <p:ph type="title"/>
          </p:nvPr>
        </p:nvSpPr>
        <p:spPr/>
        <p:txBody>
          <a:bodyPr/>
          <a:lstStyle/>
          <a:p>
            <a:r>
              <a:rPr lang="en-GB" dirty="0"/>
              <a:t>methods</a:t>
            </a:r>
          </a:p>
        </p:txBody>
      </p:sp>
      <p:sp>
        <p:nvSpPr>
          <p:cNvPr id="3" name="Content Placeholder 2">
            <a:extLst>
              <a:ext uri="{FF2B5EF4-FFF2-40B4-BE49-F238E27FC236}">
                <a16:creationId xmlns:a16="http://schemas.microsoft.com/office/drawing/2014/main" id="{A4CDA331-9EE6-4C4F-FDD0-4EF04FBDFFCA}"/>
              </a:ext>
            </a:extLst>
          </p:cNvPr>
          <p:cNvSpPr>
            <a:spLocks noGrp="1"/>
          </p:cNvSpPr>
          <p:nvPr>
            <p:ph idx="1"/>
          </p:nvPr>
        </p:nvSpPr>
        <p:spPr/>
        <p:txBody>
          <a:bodyPr/>
          <a:lstStyle/>
          <a:p>
            <a:r>
              <a:rPr lang="en-GB" dirty="0"/>
              <a:t>Quantitative analysis- datasets.</a:t>
            </a:r>
          </a:p>
          <a:p>
            <a:r>
              <a:rPr lang="en-GB" dirty="0"/>
              <a:t>Qualitative analysis-literature reviews.</a:t>
            </a:r>
          </a:p>
          <a:p>
            <a:r>
              <a:rPr lang="en-GB" dirty="0" err="1"/>
              <a:t>Wordlbank.org</a:t>
            </a:r>
            <a:endParaRPr lang="en-GB" dirty="0"/>
          </a:p>
          <a:p>
            <a:r>
              <a:rPr lang="en-GB" dirty="0"/>
              <a:t>Google scholar.</a:t>
            </a:r>
          </a:p>
          <a:p>
            <a:endParaRPr lang="en-GB" dirty="0"/>
          </a:p>
        </p:txBody>
      </p:sp>
    </p:spTree>
    <p:extLst>
      <p:ext uri="{BB962C8B-B14F-4D97-AF65-F5344CB8AC3E}">
        <p14:creationId xmlns:p14="http://schemas.microsoft.com/office/powerpoint/2010/main" val="35674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A4F3-CB0C-3B2E-03AA-0F2586D67230}"/>
              </a:ext>
            </a:extLst>
          </p:cNvPr>
          <p:cNvSpPr>
            <a:spLocks noGrp="1"/>
          </p:cNvSpPr>
          <p:nvPr>
            <p:ph type="title"/>
          </p:nvPr>
        </p:nvSpPr>
        <p:spPr/>
        <p:txBody>
          <a:bodyPr/>
          <a:lstStyle/>
          <a:p>
            <a:r>
              <a:rPr lang="en-US" dirty="0"/>
              <a:t>Software’s used</a:t>
            </a:r>
          </a:p>
        </p:txBody>
      </p:sp>
      <p:sp>
        <p:nvSpPr>
          <p:cNvPr id="3" name="Content Placeholder 2">
            <a:extLst>
              <a:ext uri="{FF2B5EF4-FFF2-40B4-BE49-F238E27FC236}">
                <a16:creationId xmlns:a16="http://schemas.microsoft.com/office/drawing/2014/main" id="{0D9A30CF-FC23-4A8A-F71B-A09D63FA6D7E}"/>
              </a:ext>
            </a:extLst>
          </p:cNvPr>
          <p:cNvSpPr>
            <a:spLocks noGrp="1"/>
          </p:cNvSpPr>
          <p:nvPr>
            <p:ph idx="1"/>
          </p:nvPr>
        </p:nvSpPr>
        <p:spPr/>
        <p:txBody>
          <a:bodyPr/>
          <a:lstStyle/>
          <a:p>
            <a:r>
              <a:rPr lang="en-GB" dirty="0"/>
              <a:t>Tableau</a:t>
            </a:r>
          </a:p>
          <a:p>
            <a:r>
              <a:rPr lang="en-GB" dirty="0"/>
              <a:t>Jupiter notebook</a:t>
            </a:r>
          </a:p>
          <a:p>
            <a:r>
              <a:rPr lang="en-GB" dirty="0"/>
              <a:t>Pandas library</a:t>
            </a:r>
          </a:p>
          <a:p>
            <a:r>
              <a:rPr lang="en-GB" dirty="0"/>
              <a:t>For example: import pandas as pd. List function to store the range of columns which needed to be dropped.</a:t>
            </a:r>
          </a:p>
          <a:p>
            <a:r>
              <a:rPr lang="en-GB" dirty="0"/>
              <a:t>Used the drop function to drop the selected range of columns. </a:t>
            </a:r>
          </a:p>
          <a:p>
            <a:endParaRPr lang="en-GB" dirty="0"/>
          </a:p>
          <a:p>
            <a:endParaRPr lang="en-GB" dirty="0"/>
          </a:p>
          <a:p>
            <a:endParaRPr lang="en-US" dirty="0"/>
          </a:p>
        </p:txBody>
      </p:sp>
    </p:spTree>
    <p:extLst>
      <p:ext uri="{BB962C8B-B14F-4D97-AF65-F5344CB8AC3E}">
        <p14:creationId xmlns:p14="http://schemas.microsoft.com/office/powerpoint/2010/main" val="61543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2658-40F9-CA78-9654-385BF52980B7}"/>
              </a:ext>
            </a:extLst>
          </p:cNvPr>
          <p:cNvSpPr>
            <a:spLocks noGrp="1"/>
          </p:cNvSpPr>
          <p:nvPr>
            <p:ph type="title"/>
          </p:nvPr>
        </p:nvSpPr>
        <p:spPr/>
        <p:txBody>
          <a:bodyPr/>
          <a:lstStyle/>
          <a:p>
            <a:r>
              <a:rPr lang="en-GB" sz="2400" dirty="0">
                <a:solidFill>
                  <a:srgbClr val="425168"/>
                </a:solidFill>
                <a:effectLst/>
                <a:latin typeface="Arial" panose="020B0604020202020204" pitchFamily="34" charset="0"/>
              </a:rPr>
              <a:t>Philippine’s Findings(socio-economic)</a:t>
            </a:r>
            <a:endParaRPr lang="en-US" dirty="0"/>
          </a:p>
        </p:txBody>
      </p:sp>
      <p:sp>
        <p:nvSpPr>
          <p:cNvPr id="4" name="Text Placeholder 3">
            <a:extLst>
              <a:ext uri="{FF2B5EF4-FFF2-40B4-BE49-F238E27FC236}">
                <a16:creationId xmlns:a16="http://schemas.microsoft.com/office/drawing/2014/main" id="{C47B1971-E82C-023E-9D8D-DEC042492366}"/>
              </a:ext>
            </a:extLst>
          </p:cNvPr>
          <p:cNvSpPr>
            <a:spLocks noGrp="1"/>
          </p:cNvSpPr>
          <p:nvPr>
            <p:ph type="body" sz="half" idx="2"/>
          </p:nvPr>
        </p:nvSpPr>
        <p:spPr/>
        <p:txBody>
          <a:bodyPr/>
          <a:lstStyle/>
          <a:p>
            <a:r>
              <a:rPr lang="en-GB" sz="1600" dirty="0">
                <a:effectLst/>
                <a:latin typeface="ArialMT"/>
                <a:ea typeface="Times New Roman" panose="02020603050405020304" pitchFamily="18" charset="0"/>
              </a:rPr>
              <a:t>The Annual Population growth rate positively impacts the unemployment rate as both decrease simultaneously from 1991 to 2021. So does the total population growth. </a:t>
            </a:r>
            <a:endParaRPr lang="en-GB" sz="1600" dirty="0">
              <a:effectLst/>
              <a:latin typeface="Times New Roman" panose="02020603050405020304" pitchFamily="18" charset="0"/>
              <a:ea typeface="Times New Roman" panose="02020603050405020304" pitchFamily="18" charset="0"/>
            </a:endParaRPr>
          </a:p>
          <a:p>
            <a:endParaRPr lang="en-US" dirty="0"/>
          </a:p>
        </p:txBody>
      </p:sp>
      <p:pic>
        <p:nvPicPr>
          <p:cNvPr id="5" name="Content Placeholder 4" descr="A graph of the country name and the country name&#10;&#10;Description automatically generated with medium confidence">
            <a:extLst>
              <a:ext uri="{FF2B5EF4-FFF2-40B4-BE49-F238E27FC236}">
                <a16:creationId xmlns:a16="http://schemas.microsoft.com/office/drawing/2014/main" id="{C5ED3EFA-519E-E7D7-C211-3ED79A5F972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49792" y="104172"/>
            <a:ext cx="7187879" cy="501154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1284A78-A875-B8BD-D9BD-7FF4AD7DD9B2}"/>
              </a:ext>
            </a:extLst>
          </p:cNvPr>
          <p:cNvSpPr txBox="1"/>
          <p:nvPr/>
        </p:nvSpPr>
        <p:spPr>
          <a:xfrm>
            <a:off x="5383133" y="5255716"/>
            <a:ext cx="4826643" cy="923330"/>
          </a:xfrm>
          <a:prstGeom prst="rect">
            <a:avLst/>
          </a:prstGeom>
          <a:noFill/>
        </p:spPr>
        <p:txBody>
          <a:bodyPr wrap="square" rtlCol="0">
            <a:spAutoFit/>
          </a:bodyPr>
          <a:lstStyle/>
          <a:p>
            <a:r>
              <a:rPr lang="en-GB" dirty="0"/>
              <a:t>Created from Tableau &amp; sourced from the World Bank (Unemployment, total (% of total </a:t>
            </a:r>
            <a:r>
              <a:rPr lang="en-GB" dirty="0" err="1"/>
              <a:t>labor</a:t>
            </a:r>
            <a:r>
              <a:rPr lang="en-GB" dirty="0"/>
              <a:t> force) (</a:t>
            </a:r>
            <a:r>
              <a:rPr lang="en-GB" dirty="0" err="1"/>
              <a:t>modeled</a:t>
            </a:r>
            <a:r>
              <a:rPr lang="en-GB" dirty="0"/>
              <a:t> ILO estimate), 2023). </a:t>
            </a:r>
            <a:endParaRPr lang="en-US" dirty="0"/>
          </a:p>
        </p:txBody>
      </p:sp>
    </p:spTree>
    <p:extLst>
      <p:ext uri="{BB962C8B-B14F-4D97-AF65-F5344CB8AC3E}">
        <p14:creationId xmlns:p14="http://schemas.microsoft.com/office/powerpoint/2010/main" val="398159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{58EE2528-DF07-2B4D-B312-6AA89C67BD8C}tf10001067_mac</Template>
  <TotalTime>1026</TotalTime>
  <Words>5541</Words>
  <Application>Microsoft Macintosh PowerPoint</Application>
  <PresentationFormat>Widescreen</PresentationFormat>
  <Paragraphs>238</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-webkit-standard</vt:lpstr>
      <vt:lpstr>Arial</vt:lpstr>
      <vt:lpstr>ArialMT</vt:lpstr>
      <vt:lpstr>Calibri</vt:lpstr>
      <vt:lpstr>Gill Sans MT</vt:lpstr>
      <vt:lpstr>Inter</vt:lpstr>
      <vt:lpstr>Times New Roman</vt:lpstr>
      <vt:lpstr>TimesNewRomanPSMT</vt:lpstr>
      <vt:lpstr>Gallery</vt:lpstr>
      <vt:lpstr>Overall sustainability impact of population trend: comparison between developed and developing countries.  London Metropolitan University. September 18, 2023.</vt:lpstr>
      <vt:lpstr>Background</vt:lpstr>
      <vt:lpstr>Research Aim</vt:lpstr>
      <vt:lpstr>Hypothesis</vt:lpstr>
      <vt:lpstr>hypothesis</vt:lpstr>
      <vt:lpstr>Hypothesis</vt:lpstr>
      <vt:lpstr>methods</vt:lpstr>
      <vt:lpstr>Software’s used</vt:lpstr>
      <vt:lpstr>Philippine’s Findings(socio-economic)</vt:lpstr>
      <vt:lpstr>Philippine’s Findings(socio-economic)</vt:lpstr>
      <vt:lpstr>Philippine’s Findings(socio-economic)</vt:lpstr>
      <vt:lpstr>External factors</vt:lpstr>
      <vt:lpstr>Nepal’s findings (socio-economic)</vt:lpstr>
      <vt:lpstr>Nepal’s findings (socio-economic)</vt:lpstr>
      <vt:lpstr>Nepal’s findings (socio-economic)</vt:lpstr>
      <vt:lpstr>External factors</vt:lpstr>
      <vt:lpstr>PowerPoint Presentation</vt:lpstr>
      <vt:lpstr>PowerPoint Presentation</vt:lpstr>
      <vt:lpstr>PowerPoint Presentation</vt:lpstr>
      <vt:lpstr>External factors</vt:lpstr>
      <vt:lpstr>Australia findings (socio-economic) </vt:lpstr>
      <vt:lpstr>Australia findings (socio-economic) </vt:lpstr>
      <vt:lpstr>Australia findings (socio-economic) </vt:lpstr>
      <vt:lpstr>External factors</vt:lpstr>
      <vt:lpstr>Similarity in findings</vt:lpstr>
      <vt:lpstr>PowerPoint Presentation</vt:lpstr>
      <vt:lpstr>Australia   findings (environment)</vt:lpstr>
      <vt:lpstr>Australia   findings (environment)</vt:lpstr>
      <vt:lpstr>External factor</vt:lpstr>
      <vt:lpstr>Uk findings(environmental)</vt:lpstr>
      <vt:lpstr>Uk findings (environmental)</vt:lpstr>
      <vt:lpstr>Uk findings (environmental)</vt:lpstr>
      <vt:lpstr>External factors env UK.</vt:lpstr>
      <vt:lpstr>Nepal findings (environmental)</vt:lpstr>
      <vt:lpstr>Nepal findings (environmental)</vt:lpstr>
      <vt:lpstr>Nepal’s env external factors</vt:lpstr>
      <vt:lpstr>Philippines (environmental)</vt:lpstr>
      <vt:lpstr>Philippines (environmental)</vt:lpstr>
      <vt:lpstr>Philippine's env external factors</vt:lpstr>
      <vt:lpstr>Lessons Learned</vt:lpstr>
      <vt:lpstr>Gaps</vt:lpstr>
      <vt:lpstr>Conclusion</vt:lpstr>
      <vt:lpstr>Thank you</vt:lpstr>
      <vt:lpstr>references</vt:lpstr>
      <vt:lpstr>REFRENCES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Overall sustainability impact of population trend: comparison between developed and developing countries.</dc:title>
  <dc:creator>SAMRAT RAI</dc:creator>
  <cp:lastModifiedBy>SAMRAT RAI</cp:lastModifiedBy>
  <cp:revision>74</cp:revision>
  <dcterms:created xsi:type="dcterms:W3CDTF">2023-09-11T22:20:08Z</dcterms:created>
  <dcterms:modified xsi:type="dcterms:W3CDTF">2023-09-18T13:23:20Z</dcterms:modified>
</cp:coreProperties>
</file>